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21945600"/>
  <p:notesSz cx="6715125" cy="9239250"/>
  <p:defaultTextStyle>
    <a:defPPr>
      <a:defRPr lang="en-US"/>
    </a:defPPr>
    <a:lvl1pPr algn="ctr" rtl="0" fontAlgn="base">
      <a:spcBef>
        <a:spcPct val="0"/>
      </a:spcBef>
      <a:spcAft>
        <a:spcPct val="0"/>
      </a:spcAft>
      <a:defRPr sz="6100" kern="1200">
        <a:solidFill>
          <a:schemeClr val="tx1"/>
        </a:solidFill>
        <a:latin typeface="Arial" charset="0"/>
        <a:ea typeface="+mn-ea"/>
        <a:cs typeface="+mn-cs"/>
      </a:defRPr>
    </a:lvl1pPr>
    <a:lvl2pPr marL="457200" algn="ctr" rtl="0" fontAlgn="base">
      <a:spcBef>
        <a:spcPct val="0"/>
      </a:spcBef>
      <a:spcAft>
        <a:spcPct val="0"/>
      </a:spcAft>
      <a:defRPr sz="6100" kern="1200">
        <a:solidFill>
          <a:schemeClr val="tx1"/>
        </a:solidFill>
        <a:latin typeface="Arial" charset="0"/>
        <a:ea typeface="+mn-ea"/>
        <a:cs typeface="+mn-cs"/>
      </a:defRPr>
    </a:lvl2pPr>
    <a:lvl3pPr marL="914400" algn="ctr" rtl="0" fontAlgn="base">
      <a:spcBef>
        <a:spcPct val="0"/>
      </a:spcBef>
      <a:spcAft>
        <a:spcPct val="0"/>
      </a:spcAft>
      <a:defRPr sz="6100" kern="1200">
        <a:solidFill>
          <a:schemeClr val="tx1"/>
        </a:solidFill>
        <a:latin typeface="Arial" charset="0"/>
        <a:ea typeface="+mn-ea"/>
        <a:cs typeface="+mn-cs"/>
      </a:defRPr>
    </a:lvl3pPr>
    <a:lvl4pPr marL="1371600" algn="ctr" rtl="0" fontAlgn="base">
      <a:spcBef>
        <a:spcPct val="0"/>
      </a:spcBef>
      <a:spcAft>
        <a:spcPct val="0"/>
      </a:spcAft>
      <a:defRPr sz="6100" kern="1200">
        <a:solidFill>
          <a:schemeClr val="tx1"/>
        </a:solidFill>
        <a:latin typeface="Arial" charset="0"/>
        <a:ea typeface="+mn-ea"/>
        <a:cs typeface="+mn-cs"/>
      </a:defRPr>
    </a:lvl4pPr>
    <a:lvl5pPr marL="1828800" algn="ctr" rtl="0" fontAlgn="base">
      <a:spcBef>
        <a:spcPct val="0"/>
      </a:spcBef>
      <a:spcAft>
        <a:spcPct val="0"/>
      </a:spcAft>
      <a:defRPr sz="6100" kern="1200">
        <a:solidFill>
          <a:schemeClr val="tx1"/>
        </a:solidFill>
        <a:latin typeface="Arial" charset="0"/>
        <a:ea typeface="+mn-ea"/>
        <a:cs typeface="+mn-cs"/>
      </a:defRPr>
    </a:lvl5pPr>
    <a:lvl6pPr marL="2286000" algn="l" defTabSz="914400" rtl="0" eaLnBrk="1" latinLnBrk="0" hangingPunct="1">
      <a:defRPr sz="6100" kern="1200">
        <a:solidFill>
          <a:schemeClr val="tx1"/>
        </a:solidFill>
        <a:latin typeface="Arial" charset="0"/>
        <a:ea typeface="+mn-ea"/>
        <a:cs typeface="+mn-cs"/>
      </a:defRPr>
    </a:lvl6pPr>
    <a:lvl7pPr marL="2743200" algn="l" defTabSz="914400" rtl="0" eaLnBrk="1" latinLnBrk="0" hangingPunct="1">
      <a:defRPr sz="6100" kern="1200">
        <a:solidFill>
          <a:schemeClr val="tx1"/>
        </a:solidFill>
        <a:latin typeface="Arial" charset="0"/>
        <a:ea typeface="+mn-ea"/>
        <a:cs typeface="+mn-cs"/>
      </a:defRPr>
    </a:lvl7pPr>
    <a:lvl8pPr marL="3200400" algn="l" defTabSz="914400" rtl="0" eaLnBrk="1" latinLnBrk="0" hangingPunct="1">
      <a:defRPr sz="6100" kern="1200">
        <a:solidFill>
          <a:schemeClr val="tx1"/>
        </a:solidFill>
        <a:latin typeface="Arial" charset="0"/>
        <a:ea typeface="+mn-ea"/>
        <a:cs typeface="+mn-cs"/>
      </a:defRPr>
    </a:lvl8pPr>
    <a:lvl9pPr marL="3657600" algn="l" defTabSz="914400" rtl="0" eaLnBrk="1" latinLnBrk="0" hangingPunct="1">
      <a:defRPr sz="6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224">
          <p15:clr>
            <a:srgbClr val="A4A3A4"/>
          </p15:clr>
        </p15:guide>
        <p15:guide id="2" orient="horz" pos="13464">
          <p15:clr>
            <a:srgbClr val="A4A3A4"/>
          </p15:clr>
        </p15:guide>
        <p15:guide id="3" orient="horz" pos="1432">
          <p15:clr>
            <a:srgbClr val="A4A3A4"/>
          </p15:clr>
        </p15:guide>
        <p15:guide id="4"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100" d="100"/>
          <a:sy n="100" d="100"/>
        </p:scale>
        <p:origin x="-6125" y="-5035"/>
      </p:cViewPr>
      <p:guideLst>
        <p:guide orient="horz" pos="3224"/>
        <p:guide orient="horz" pos="13464"/>
        <p:guide orient="horz" pos="143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760413" y="692150"/>
            <a:ext cx="519588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68E1AE7-D96E-49CD-9398-4FA3E8F920C5}" type="slidenum">
              <a:rPr lang="en-US" altLang="en-US"/>
              <a:pPr/>
              <a:t>‹#›</a:t>
            </a:fld>
            <a:endParaRPr lang="en-US" altLang="en-US"/>
          </a:p>
        </p:txBody>
      </p:sp>
    </p:spTree>
    <p:extLst>
      <p:ext uri="{BB962C8B-B14F-4D97-AF65-F5344CB8AC3E}">
        <p14:creationId xmlns:p14="http://schemas.microsoft.com/office/powerpoint/2010/main" val="41098915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9CD7A-492C-466A-B0F1-D7B5135B13C0}" type="slidenum">
              <a:rPr lang="en-US" altLang="en-US"/>
              <a:pPr/>
              <a:t>1</a:t>
            </a:fld>
            <a:endParaRPr lang="en-US" alt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10441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937125" y="12436475"/>
            <a:ext cx="23044150" cy="56070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72197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646238" y="5121275"/>
            <a:ext cx="29625925" cy="144827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8822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879475"/>
            <a:ext cx="7405688" cy="187245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879475"/>
            <a:ext cx="22067837" cy="187245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058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646238" y="5121275"/>
            <a:ext cx="29625925" cy="144827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174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9301163"/>
            <a:ext cx="27981275" cy="4800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3238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646238" y="5121275"/>
            <a:ext cx="14736762" cy="144827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35400" y="5121275"/>
            <a:ext cx="14736763" cy="144827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6133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238" y="4911725"/>
            <a:ext cx="14544675" cy="20478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6238" y="6959600"/>
            <a:ext cx="14544675" cy="12644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725" y="4911725"/>
            <a:ext cx="14549438" cy="20478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725" y="6959600"/>
            <a:ext cx="14549438" cy="12644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2425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267648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1573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69863" y="873125"/>
            <a:ext cx="18402300" cy="187309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238" y="4592638"/>
            <a:ext cx="10829925" cy="15011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7600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600" y="1960563"/>
            <a:ext cx="19751675" cy="1316831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257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26763663" y="21605875"/>
          <a:ext cx="5264150" cy="177800"/>
        </p:xfrm>
        <a:graphic>
          <a:graphicData uri="http://schemas.openxmlformats.org/presentationml/2006/ole">
            <mc:AlternateContent xmlns:mc="http://schemas.openxmlformats.org/markup-compatibility/2006">
              <mc:Choice xmlns:v="urn:schemas-microsoft-com:vml" Requires="v">
                <p:oleObj spid="_x0000_s1077" name="CorelDRAW" r:id="rId14" imgW="8828280" imgH="313200" progId="CorelDRAW.Graphic.13">
                  <p:embed/>
                </p:oleObj>
              </mc:Choice>
              <mc:Fallback>
                <p:oleObj name="CorelDRAW" r:id="rId14" imgW="8828280" imgH="313200"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763663" y="21605875"/>
                        <a:ext cx="5264150" cy="177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313" rtl="0" fontAlgn="base">
        <a:spcBef>
          <a:spcPct val="0"/>
        </a:spcBef>
        <a:spcAft>
          <a:spcPct val="0"/>
        </a:spcAft>
        <a:defRPr sz="15100">
          <a:solidFill>
            <a:schemeClr val="tx2"/>
          </a:solidFill>
          <a:latin typeface="+mj-lt"/>
          <a:ea typeface="+mj-ea"/>
          <a:cs typeface="+mj-cs"/>
        </a:defRPr>
      </a:lvl1pPr>
      <a:lvl2pPr algn="ctr" defTabSz="3135313" rtl="0" fontAlgn="base">
        <a:spcBef>
          <a:spcPct val="0"/>
        </a:spcBef>
        <a:spcAft>
          <a:spcPct val="0"/>
        </a:spcAft>
        <a:defRPr sz="15100">
          <a:solidFill>
            <a:schemeClr val="tx2"/>
          </a:solidFill>
          <a:latin typeface="Arial" charset="0"/>
        </a:defRPr>
      </a:lvl2pPr>
      <a:lvl3pPr algn="ctr" defTabSz="3135313" rtl="0" fontAlgn="base">
        <a:spcBef>
          <a:spcPct val="0"/>
        </a:spcBef>
        <a:spcAft>
          <a:spcPct val="0"/>
        </a:spcAft>
        <a:defRPr sz="15100">
          <a:solidFill>
            <a:schemeClr val="tx2"/>
          </a:solidFill>
          <a:latin typeface="Arial" charset="0"/>
        </a:defRPr>
      </a:lvl3pPr>
      <a:lvl4pPr algn="ctr" defTabSz="3135313" rtl="0" fontAlgn="base">
        <a:spcBef>
          <a:spcPct val="0"/>
        </a:spcBef>
        <a:spcAft>
          <a:spcPct val="0"/>
        </a:spcAft>
        <a:defRPr sz="15100">
          <a:solidFill>
            <a:schemeClr val="tx2"/>
          </a:solidFill>
          <a:latin typeface="Arial" charset="0"/>
        </a:defRPr>
      </a:lvl4pPr>
      <a:lvl5pPr algn="ctr" defTabSz="3135313" rtl="0" fontAlgn="base">
        <a:spcBef>
          <a:spcPct val="0"/>
        </a:spcBef>
        <a:spcAft>
          <a:spcPct val="0"/>
        </a:spcAft>
        <a:defRPr sz="15100">
          <a:solidFill>
            <a:schemeClr val="tx2"/>
          </a:solidFill>
          <a:latin typeface="Arial" charset="0"/>
        </a:defRPr>
      </a:lvl5pPr>
      <a:lvl6pPr marL="457200" algn="ctr" defTabSz="3135313" rtl="0" fontAlgn="base">
        <a:spcBef>
          <a:spcPct val="0"/>
        </a:spcBef>
        <a:spcAft>
          <a:spcPct val="0"/>
        </a:spcAft>
        <a:defRPr sz="15100">
          <a:solidFill>
            <a:schemeClr val="tx2"/>
          </a:solidFill>
          <a:latin typeface="Arial" charset="0"/>
        </a:defRPr>
      </a:lvl6pPr>
      <a:lvl7pPr marL="914400" algn="ctr" defTabSz="3135313" rtl="0" fontAlgn="base">
        <a:spcBef>
          <a:spcPct val="0"/>
        </a:spcBef>
        <a:spcAft>
          <a:spcPct val="0"/>
        </a:spcAft>
        <a:defRPr sz="15100">
          <a:solidFill>
            <a:schemeClr val="tx2"/>
          </a:solidFill>
          <a:latin typeface="Arial" charset="0"/>
        </a:defRPr>
      </a:lvl7pPr>
      <a:lvl8pPr marL="1371600" algn="ctr" defTabSz="3135313" rtl="0" fontAlgn="base">
        <a:spcBef>
          <a:spcPct val="0"/>
        </a:spcBef>
        <a:spcAft>
          <a:spcPct val="0"/>
        </a:spcAft>
        <a:defRPr sz="15100">
          <a:solidFill>
            <a:schemeClr val="tx2"/>
          </a:solidFill>
          <a:latin typeface="Arial" charset="0"/>
        </a:defRPr>
      </a:lvl8pPr>
      <a:lvl9pPr marL="1828800" algn="ctr" defTabSz="3135313" rtl="0" fontAlgn="base">
        <a:spcBef>
          <a:spcPct val="0"/>
        </a:spcBef>
        <a:spcAft>
          <a:spcPct val="0"/>
        </a:spcAft>
        <a:defRPr sz="15100">
          <a:solidFill>
            <a:schemeClr val="tx2"/>
          </a:solidFill>
          <a:latin typeface="Arial" charset="0"/>
        </a:defRPr>
      </a:lvl9pPr>
    </p:titleStyle>
    <p:bodyStyle>
      <a:lvl1pPr marL="1176338" indent="-1176338" algn="l" defTabSz="3135313" rtl="0" fontAlgn="base">
        <a:spcBef>
          <a:spcPct val="20000"/>
        </a:spcBef>
        <a:spcAft>
          <a:spcPct val="0"/>
        </a:spcAft>
        <a:buChar char="•"/>
        <a:defRPr sz="11000">
          <a:solidFill>
            <a:schemeClr val="tx1"/>
          </a:solidFill>
          <a:latin typeface="+mn-lt"/>
          <a:ea typeface="+mn-ea"/>
          <a:cs typeface="+mn-cs"/>
        </a:defRPr>
      </a:lvl1pPr>
      <a:lvl2pPr marL="2546350" indent="-979488" algn="l" defTabSz="3135313" rtl="0" fontAlgn="base">
        <a:spcBef>
          <a:spcPct val="20000"/>
        </a:spcBef>
        <a:spcAft>
          <a:spcPct val="0"/>
        </a:spcAft>
        <a:buChar char="–"/>
        <a:defRPr sz="9600">
          <a:solidFill>
            <a:schemeClr val="tx1"/>
          </a:solidFill>
          <a:latin typeface="+mn-lt"/>
        </a:defRPr>
      </a:lvl2pPr>
      <a:lvl3pPr marL="3917950" indent="-782638" algn="l" defTabSz="3135313" rtl="0" fontAlgn="base">
        <a:spcBef>
          <a:spcPct val="20000"/>
        </a:spcBef>
        <a:spcAft>
          <a:spcPct val="0"/>
        </a:spcAft>
        <a:buChar char="•"/>
        <a:defRPr sz="8200">
          <a:solidFill>
            <a:schemeClr val="tx1"/>
          </a:solidFill>
          <a:latin typeface="+mn-lt"/>
        </a:defRPr>
      </a:lvl3pPr>
      <a:lvl4pPr marL="5484813" indent="-782638" algn="l" defTabSz="3135313" rtl="0" fontAlgn="base">
        <a:spcBef>
          <a:spcPct val="20000"/>
        </a:spcBef>
        <a:spcAft>
          <a:spcPct val="0"/>
        </a:spcAft>
        <a:buChar char="–"/>
        <a:defRPr sz="6900">
          <a:solidFill>
            <a:schemeClr val="tx1"/>
          </a:solidFill>
          <a:latin typeface="+mn-lt"/>
        </a:defRPr>
      </a:lvl4pPr>
      <a:lvl5pPr marL="7053263" indent="-782638" algn="l" defTabSz="3135313" rtl="0" fontAlgn="base">
        <a:spcBef>
          <a:spcPct val="20000"/>
        </a:spcBef>
        <a:spcAft>
          <a:spcPct val="0"/>
        </a:spcAft>
        <a:buChar char="»"/>
        <a:defRPr sz="6900">
          <a:solidFill>
            <a:schemeClr val="tx1"/>
          </a:solidFill>
          <a:latin typeface="+mn-lt"/>
        </a:defRPr>
      </a:lvl5pPr>
      <a:lvl6pPr marL="7510463" indent="-782638" algn="l" defTabSz="3135313" rtl="0" fontAlgn="base">
        <a:spcBef>
          <a:spcPct val="20000"/>
        </a:spcBef>
        <a:spcAft>
          <a:spcPct val="0"/>
        </a:spcAft>
        <a:buChar char="»"/>
        <a:defRPr sz="6900">
          <a:solidFill>
            <a:schemeClr val="tx1"/>
          </a:solidFill>
          <a:latin typeface="+mn-lt"/>
        </a:defRPr>
      </a:lvl6pPr>
      <a:lvl7pPr marL="7967663" indent="-782638" algn="l" defTabSz="3135313" rtl="0" fontAlgn="base">
        <a:spcBef>
          <a:spcPct val="20000"/>
        </a:spcBef>
        <a:spcAft>
          <a:spcPct val="0"/>
        </a:spcAft>
        <a:buChar char="»"/>
        <a:defRPr sz="6900">
          <a:solidFill>
            <a:schemeClr val="tx1"/>
          </a:solidFill>
          <a:latin typeface="+mn-lt"/>
        </a:defRPr>
      </a:lvl7pPr>
      <a:lvl8pPr marL="8424863" indent="-782638" algn="l" defTabSz="3135313" rtl="0" fontAlgn="base">
        <a:spcBef>
          <a:spcPct val="20000"/>
        </a:spcBef>
        <a:spcAft>
          <a:spcPct val="0"/>
        </a:spcAft>
        <a:buChar char="»"/>
        <a:defRPr sz="6900">
          <a:solidFill>
            <a:schemeClr val="tx1"/>
          </a:solidFill>
          <a:latin typeface="+mn-lt"/>
        </a:defRPr>
      </a:lvl8pPr>
      <a:lvl9pPr marL="8882063" indent="-782638" algn="l" defTabSz="3135313" rtl="0" fontAlgn="base">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4631650" y="4064000"/>
            <a:ext cx="7772400" cy="1732279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7" name="AutoShape 29"/>
          <p:cNvSpPr>
            <a:spLocks noChangeArrowheads="1"/>
          </p:cNvSpPr>
          <p:nvPr/>
        </p:nvSpPr>
        <p:spPr bwMode="auto">
          <a:xfrm>
            <a:off x="8477250" y="4073753"/>
            <a:ext cx="7772400" cy="1731304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9" name="AutoShape 31"/>
          <p:cNvSpPr>
            <a:spLocks noChangeArrowheads="1"/>
          </p:cNvSpPr>
          <p:nvPr/>
        </p:nvSpPr>
        <p:spPr bwMode="auto">
          <a:xfrm>
            <a:off x="16568448" y="4063999"/>
            <a:ext cx="7772400" cy="17322799"/>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AutoShape 4"/>
          <p:cNvSpPr>
            <a:spLocks noChangeArrowheads="1"/>
          </p:cNvSpPr>
          <p:nvPr/>
        </p:nvSpPr>
        <p:spPr bwMode="auto">
          <a:xfrm>
            <a:off x="45720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7" name="Text Box 9"/>
          <p:cNvSpPr txBox="1">
            <a:spLocks noChangeArrowheads="1"/>
          </p:cNvSpPr>
          <p:nvPr/>
        </p:nvSpPr>
        <p:spPr bwMode="auto">
          <a:xfrm>
            <a:off x="676275" y="5362575"/>
            <a:ext cx="7334250" cy="8868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r>
              <a:rPr lang="en-US" sz="2200" dirty="0">
                <a:latin typeface="Times New Roman" panose="02020603050405020304" pitchFamily="18" charset="0"/>
                <a:cs typeface="Times New Roman" panose="02020603050405020304" pitchFamily="18" charset="0"/>
              </a:rPr>
              <a:t>    The Non-Contact Analysis of Health-Informatics via Observable Metrics (NAHOM) Team built a device that improves health and minimizes response time in medical emergencies. The NAHOM </a:t>
            </a:r>
            <a:r>
              <a:rPr lang="en-US" sz="2200" dirty="0">
                <a:solidFill>
                  <a:srgbClr val="FF0000"/>
                </a:solidFill>
                <a:latin typeface="Times New Roman" panose="02020603050405020304" pitchFamily="18" charset="0"/>
                <a:cs typeface="Times New Roman" panose="02020603050405020304" pitchFamily="18" charset="0"/>
              </a:rPr>
              <a:t>device</a:t>
            </a:r>
            <a:r>
              <a:rPr lang="en-US" sz="2200" dirty="0">
                <a:latin typeface="Times New Roman" panose="02020603050405020304" pitchFamily="18" charset="0"/>
                <a:cs typeface="Times New Roman" panose="02020603050405020304" pitchFamily="18" charset="0"/>
              </a:rPr>
              <a:t> serves this purpose by alerting users of certain health emergencies and general health trends without physical contact with the measurement device. It addresses the need for a device that monitors heart and respiration rates in real time without physical contact with the user.</a:t>
            </a:r>
          </a:p>
          <a:p>
            <a:r>
              <a:rPr lang="en-US" sz="2200" dirty="0">
                <a:latin typeface="Times New Roman" panose="02020603050405020304" pitchFamily="18" charset="0"/>
                <a:cs typeface="Times New Roman" panose="02020603050405020304" pitchFamily="18" charset="0"/>
              </a:rPr>
              <a:t>    This team is continuing past development efforts for the NAHOM </a:t>
            </a:r>
            <a:r>
              <a:rPr lang="en-US" sz="2200" dirty="0">
                <a:solidFill>
                  <a:srgbClr val="FF0000"/>
                </a:solidFill>
                <a:latin typeface="Times New Roman" panose="02020603050405020304" pitchFamily="18" charset="0"/>
                <a:cs typeface="Times New Roman" panose="02020603050405020304" pitchFamily="18" charset="0"/>
              </a:rPr>
              <a:t>device</a:t>
            </a:r>
            <a:r>
              <a:rPr lang="en-US" sz="2200" dirty="0">
                <a:latin typeface="Times New Roman" panose="02020603050405020304" pitchFamily="18" charset="0"/>
                <a:cs typeface="Times New Roman" panose="02020603050405020304" pitchFamily="18" charset="0"/>
              </a:rPr>
              <a:t>. A signal generator and a transceiver, with transmit and receive antennas, have been set up by previous teams to extract a signal. The transmit antenna sends a 5.8GHz signal, which is reflected off of the subject’s body to the receiving antenna</a:t>
            </a:r>
            <a:r>
              <a:rPr lang="en-US" sz="2200" dirty="0">
                <a:solidFill>
                  <a:srgbClr val="FF0000"/>
                </a:solidFill>
                <a:latin typeface="Times New Roman" panose="02020603050405020304" pitchFamily="18" charset="0"/>
                <a:cs typeface="Times New Roman" panose="02020603050405020304" pitchFamily="18" charset="0"/>
              </a:rPr>
              <a:t>. The team is responsible for an STM32 microcontroller (MCU) that uses SPI to control an AD7770 analog to digital converter (ADC) to digitize the signal and send it back to the microcontroller</a:t>
            </a:r>
            <a:r>
              <a:rPr lang="en-US" sz="2200" dirty="0">
                <a:latin typeface="Times New Roman" panose="02020603050405020304" pitchFamily="18" charset="0"/>
                <a:cs typeface="Times New Roman" panose="02020603050405020304" pitchFamily="18" charset="0"/>
              </a:rPr>
              <a:t>. The microcontroller transmits the waveform to a PC</a:t>
            </a:r>
            <a:r>
              <a:rPr lang="en-US" sz="2200" dirty="0">
                <a:solidFill>
                  <a:srgbClr val="FF0000"/>
                </a:solidFill>
                <a:latin typeface="Times New Roman" panose="02020603050405020304" pitchFamily="18" charset="0"/>
                <a:cs typeface="Times New Roman" panose="02020603050405020304" pitchFamily="18" charset="0"/>
              </a:rPr>
              <a:t> through UART and an RS232 to USB connection</a:t>
            </a:r>
            <a:r>
              <a:rPr lang="en-US" sz="2200" dirty="0">
                <a:latin typeface="Times New Roman" panose="02020603050405020304" pitchFamily="18" charset="0"/>
                <a:cs typeface="Times New Roman" panose="02020603050405020304" pitchFamily="18" charset="0"/>
              </a:rPr>
              <a:t>. The PC processes the waveform and calculates the subject’s biometric data </a:t>
            </a:r>
            <a:r>
              <a:rPr lang="en-US" sz="2200" dirty="0">
                <a:solidFill>
                  <a:srgbClr val="FF0000"/>
                </a:solidFill>
                <a:latin typeface="Times New Roman" panose="02020603050405020304" pitchFamily="18" charset="0"/>
                <a:cs typeface="Times New Roman" panose="02020603050405020304" pitchFamily="18" charset="0"/>
              </a:rPr>
              <a:t>using</a:t>
            </a:r>
            <a:r>
              <a:rPr lang="en-US" sz="2200" dirty="0">
                <a:latin typeface="Times New Roman" panose="02020603050405020304" pitchFamily="18" charset="0"/>
                <a:cs typeface="Times New Roman" panose="02020603050405020304" pitchFamily="18" charset="0"/>
              </a:rPr>
              <a:t> the </a:t>
            </a:r>
            <a:r>
              <a:rPr lang="en-US" sz="2200" dirty="0">
                <a:solidFill>
                  <a:srgbClr val="FF0000"/>
                </a:solidFill>
                <a:latin typeface="Times New Roman" panose="02020603050405020304" pitchFamily="18" charset="0"/>
                <a:cs typeface="Times New Roman" panose="02020603050405020304" pitchFamily="18" charset="0"/>
              </a:rPr>
              <a:t>frequency components </a:t>
            </a:r>
            <a:r>
              <a:rPr lang="en-US" sz="2200" dirty="0">
                <a:latin typeface="Times New Roman" panose="02020603050405020304" pitchFamily="18" charset="0"/>
                <a:cs typeface="Times New Roman" panose="02020603050405020304" pitchFamily="18" charset="0"/>
              </a:rPr>
              <a:t>of the reflected signal. The biometric data is displayed to the user in a user-friendly interface on a </a:t>
            </a:r>
            <a:r>
              <a:rPr lang="en-US" sz="2200" dirty="0">
                <a:solidFill>
                  <a:srgbClr val="FF0000"/>
                </a:solidFill>
                <a:latin typeface="Times New Roman" panose="02020603050405020304" pitchFamily="18" charset="0"/>
                <a:cs typeface="Times New Roman" panose="02020603050405020304" pitchFamily="18" charset="0"/>
              </a:rPr>
              <a:t>computer application</a:t>
            </a:r>
            <a:r>
              <a:rPr lang="en-US" sz="2200" dirty="0">
                <a:latin typeface="Times New Roman" panose="02020603050405020304" pitchFamily="18" charset="0"/>
                <a:cs typeface="Times New Roman" panose="02020603050405020304" pitchFamily="18" charset="0"/>
              </a:rPr>
              <a:t>. The </a:t>
            </a:r>
            <a:r>
              <a:rPr lang="en-US" sz="2200" dirty="0">
                <a:solidFill>
                  <a:srgbClr val="FF0000"/>
                </a:solidFill>
                <a:latin typeface="Times New Roman" panose="02020603050405020304" pitchFamily="18" charset="0"/>
                <a:cs typeface="Times New Roman" panose="02020603050405020304" pitchFamily="18" charset="0"/>
              </a:rPr>
              <a:t>team also developed</a:t>
            </a:r>
            <a:r>
              <a:rPr lang="en-US" sz="2200" dirty="0">
                <a:latin typeface="Times New Roman" panose="02020603050405020304" pitchFamily="18" charset="0"/>
                <a:cs typeface="Times New Roman" panose="02020603050405020304" pitchFamily="18" charset="0"/>
              </a:rPr>
              <a:t> the signal processing algorithm and the user interface. </a:t>
            </a:r>
            <a:br>
              <a:rPr lang="en-US" sz="2200" dirty="0">
                <a:latin typeface="Times New Roman" panose="02020603050405020304" pitchFamily="18" charset="0"/>
                <a:cs typeface="Times New Roman" panose="02020603050405020304" pitchFamily="18" charset="0"/>
              </a:rPr>
            </a:br>
            <a:endParaRPr lang="en-US" altLang="en-US" sz="2200" b="1" dirty="0">
              <a:latin typeface="Times New Roman" pitchFamily="18" charset="0"/>
              <a:cs typeface="Times New Roman" panose="02020603050405020304" pitchFamily="18" charset="0"/>
            </a:endParaRPr>
          </a:p>
        </p:txBody>
      </p:sp>
      <p:sp>
        <p:nvSpPr>
          <p:cNvPr id="2058" name="Text Box 10"/>
          <p:cNvSpPr txBox="1">
            <a:spLocks noChangeArrowheads="1"/>
          </p:cNvSpPr>
          <p:nvPr/>
        </p:nvSpPr>
        <p:spPr bwMode="auto">
          <a:xfrm>
            <a:off x="8686800" y="4368800"/>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Objective</a:t>
            </a:r>
          </a:p>
        </p:txBody>
      </p:sp>
      <p:sp>
        <p:nvSpPr>
          <p:cNvPr id="2059" name="Text Box 11"/>
          <p:cNvSpPr txBox="1">
            <a:spLocks noChangeArrowheads="1"/>
          </p:cNvSpPr>
          <p:nvPr/>
        </p:nvSpPr>
        <p:spPr bwMode="auto">
          <a:xfrm>
            <a:off x="24917400" y="4373563"/>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Conclusion</a:t>
            </a:r>
          </a:p>
        </p:txBody>
      </p:sp>
      <p:sp>
        <p:nvSpPr>
          <p:cNvPr id="2061" name="AutoShape 13"/>
          <p:cNvSpPr>
            <a:spLocks noChangeArrowheads="1"/>
          </p:cNvSpPr>
          <p:nvPr/>
        </p:nvSpPr>
        <p:spPr bwMode="auto">
          <a:xfrm>
            <a:off x="514350" y="254000"/>
            <a:ext cx="31889700"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306" tIns="32653" rIns="65306" bIns="32653" anchor="ct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062" name="Text Box 14"/>
          <p:cNvSpPr txBox="1">
            <a:spLocks noChangeArrowheads="1"/>
          </p:cNvSpPr>
          <p:nvPr/>
        </p:nvSpPr>
        <p:spPr bwMode="auto">
          <a:xfrm>
            <a:off x="914400" y="660400"/>
            <a:ext cx="30689550" cy="2774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8800" b="1" dirty="0"/>
              <a:t>Non-Contact Vital Sign Monitoring System</a:t>
            </a:r>
            <a:endParaRPr lang="en-US" sz="3200" dirty="0"/>
          </a:p>
          <a:p>
            <a:pPr algn="ctr"/>
            <a:r>
              <a:rPr lang="en-US" altLang="en-US" sz="3200" b="1" dirty="0"/>
              <a:t>Ahmed </a:t>
            </a:r>
            <a:r>
              <a:rPr lang="en-US" altLang="en-US" sz="3200" b="1" dirty="0" err="1"/>
              <a:t>Elsabbagh</a:t>
            </a:r>
            <a:r>
              <a:rPr lang="en-US" altLang="en-US" sz="3200" b="1" dirty="0"/>
              <a:t>, Andrew </a:t>
            </a:r>
            <a:r>
              <a:rPr lang="en-US" altLang="en-US" sz="3200" b="1" dirty="0" err="1"/>
              <a:t>Renuart</a:t>
            </a:r>
            <a:r>
              <a:rPr lang="en-US" altLang="en-US" sz="3200" b="1" dirty="0"/>
              <a:t>, Anthony </a:t>
            </a:r>
            <a:r>
              <a:rPr lang="en-US" altLang="en-US" sz="3200" b="1" dirty="0" err="1"/>
              <a:t>Genutis</a:t>
            </a:r>
            <a:r>
              <a:rPr lang="en-US" altLang="en-US" sz="3200" b="1" dirty="0"/>
              <a:t>, Julian </a:t>
            </a:r>
            <a:r>
              <a:rPr lang="en-US" altLang="en-US" sz="3200" b="1" dirty="0" err="1"/>
              <a:t>Rosker</a:t>
            </a:r>
            <a:r>
              <a:rPr lang="en-US" altLang="en-US" sz="3200" b="1" dirty="0"/>
              <a:t>, Zachary Lasater</a:t>
            </a:r>
          </a:p>
          <a:p>
            <a:pPr algn="ctr"/>
            <a:r>
              <a:rPr lang="en-US" altLang="en-US" sz="3200" b="1" dirty="0"/>
              <a:t>Advisor: Dr. Ying Zhang</a:t>
            </a:r>
          </a:p>
          <a:p>
            <a:pPr algn="ctr"/>
            <a:r>
              <a:rPr lang="en-US" altLang="en-US" sz="2400" b="1" i="1" dirty="0"/>
              <a:t>School of Electrical and Computer Engineering, GEORGIA INSTITUTE OF TECHNOLOGY, 777 Atlantic Drive NW Atlanta, GA 30332-0250</a:t>
            </a:r>
            <a:endParaRPr lang="en-US" altLang="en-US" sz="4800" dirty="0"/>
          </a:p>
        </p:txBody>
      </p:sp>
      <p:sp>
        <p:nvSpPr>
          <p:cNvPr id="2075" name="Text Box 27"/>
          <p:cNvSpPr txBox="1">
            <a:spLocks noChangeArrowheads="1"/>
          </p:cNvSpPr>
          <p:nvPr/>
        </p:nvSpPr>
        <p:spPr bwMode="auto">
          <a:xfrm>
            <a:off x="25253950" y="16764000"/>
            <a:ext cx="622935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600" dirty="0"/>
              <a:t>Bibliography</a:t>
            </a:r>
          </a:p>
        </p:txBody>
      </p:sp>
      <p:sp>
        <p:nvSpPr>
          <p:cNvPr id="2084" name="Text Box 36"/>
          <p:cNvSpPr txBox="1">
            <a:spLocks noChangeArrowheads="1"/>
          </p:cNvSpPr>
          <p:nvPr/>
        </p:nvSpPr>
        <p:spPr bwMode="auto">
          <a:xfrm>
            <a:off x="8763000" y="5405438"/>
            <a:ext cx="7319962" cy="33680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r>
              <a:rPr lang="en-US" sz="2400" dirty="0">
                <a:latin typeface="Times New Roman" panose="02020603050405020304" pitchFamily="18" charset="0"/>
                <a:cs typeface="Times New Roman" panose="02020603050405020304" pitchFamily="18" charset="0"/>
              </a:rPr>
              <a:t>The non-contact monitoring system </a:t>
            </a:r>
            <a:r>
              <a:rPr lang="en-US" sz="2400" dirty="0">
                <a:solidFill>
                  <a:srgbClr val="FF0000"/>
                </a:solidFill>
                <a:latin typeface="Times New Roman" panose="02020603050405020304" pitchFamily="18" charset="0"/>
                <a:cs typeface="Times New Roman" panose="02020603050405020304" pitchFamily="18" charset="0"/>
              </a:rPr>
              <a:t>measures and extracts </a:t>
            </a:r>
            <a:r>
              <a:rPr lang="en-US" sz="2400" dirty="0">
                <a:latin typeface="Times New Roman" panose="02020603050405020304" pitchFamily="18" charset="0"/>
                <a:cs typeface="Times New Roman" panose="02020603050405020304" pitchFamily="18" charset="0"/>
              </a:rPr>
              <a:t>an analog vital sign. Therefore, the main project work will include:</a:t>
            </a: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Sampling this signal</a:t>
            </a: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Analog to Digital Conversion</a:t>
            </a: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Transmitting the data to a computer/microcontroller</a:t>
            </a: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Processing the data</a:t>
            </a: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Displaying the results</a:t>
            </a:r>
          </a:p>
          <a:p>
            <a:pPr marL="285750" indent="-28575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 user interface for the user to control the system.</a:t>
            </a:r>
          </a:p>
        </p:txBody>
      </p:sp>
      <p:sp>
        <p:nvSpPr>
          <p:cNvPr id="2086" name="Text Box 38"/>
          <p:cNvSpPr txBox="1">
            <a:spLocks noChangeArrowheads="1"/>
          </p:cNvSpPr>
          <p:nvPr/>
        </p:nvSpPr>
        <p:spPr bwMode="auto">
          <a:xfrm>
            <a:off x="25057100" y="17487900"/>
            <a:ext cx="6889750" cy="4106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marL="244475" indent="-244475" algn="l" defTabSz="438150">
              <a:defRPr>
                <a:solidFill>
                  <a:schemeClr val="tx1"/>
                </a:solidFill>
                <a:latin typeface="Arial" charset="0"/>
              </a:defRPr>
            </a:lvl1pPr>
            <a:lvl2pPr marL="463550" indent="-244475" algn="l" defTabSz="438150">
              <a:defRPr>
                <a:solidFill>
                  <a:schemeClr val="tx1"/>
                </a:solidFill>
                <a:latin typeface="Arial" charset="0"/>
              </a:defRPr>
            </a:lvl2pPr>
            <a:lvl3pPr marL="682625" indent="-244475" algn="l" defTabSz="438150">
              <a:defRPr>
                <a:solidFill>
                  <a:schemeClr val="tx1"/>
                </a:solidFill>
                <a:latin typeface="Arial" charset="0"/>
              </a:defRPr>
            </a:lvl3pPr>
            <a:lvl4pPr marL="898525" indent="-244475" algn="l" defTabSz="438150">
              <a:defRPr>
                <a:solidFill>
                  <a:schemeClr val="tx1"/>
                </a:solidFill>
                <a:latin typeface="Arial" charset="0"/>
              </a:defRPr>
            </a:lvl4pPr>
            <a:lvl5pPr marL="1117600" indent="-244475" algn="l" defTabSz="438150">
              <a:defRPr>
                <a:solidFill>
                  <a:schemeClr val="tx1"/>
                </a:solidFill>
                <a:latin typeface="Arial" charset="0"/>
              </a:defRPr>
            </a:lvl5pPr>
            <a:lvl6pPr marL="1574800" indent="-244475" defTabSz="438150" fontAlgn="base">
              <a:spcBef>
                <a:spcPct val="0"/>
              </a:spcBef>
              <a:spcAft>
                <a:spcPct val="0"/>
              </a:spcAft>
              <a:defRPr>
                <a:solidFill>
                  <a:schemeClr val="tx1"/>
                </a:solidFill>
                <a:latin typeface="Arial" charset="0"/>
              </a:defRPr>
            </a:lvl6pPr>
            <a:lvl7pPr marL="2032000" indent="-244475" defTabSz="438150" fontAlgn="base">
              <a:spcBef>
                <a:spcPct val="0"/>
              </a:spcBef>
              <a:spcAft>
                <a:spcPct val="0"/>
              </a:spcAft>
              <a:defRPr>
                <a:solidFill>
                  <a:schemeClr val="tx1"/>
                </a:solidFill>
                <a:latin typeface="Arial" charset="0"/>
              </a:defRPr>
            </a:lvl7pPr>
            <a:lvl8pPr marL="2489200" indent="-244475" defTabSz="438150" fontAlgn="base">
              <a:spcBef>
                <a:spcPct val="0"/>
              </a:spcBef>
              <a:spcAft>
                <a:spcPct val="0"/>
              </a:spcAft>
              <a:defRPr>
                <a:solidFill>
                  <a:schemeClr val="tx1"/>
                </a:solidFill>
                <a:latin typeface="Arial" charset="0"/>
              </a:defRPr>
            </a:lvl8pPr>
            <a:lvl9pPr marL="2946400" indent="-244475" defTabSz="438150" fontAlgn="base">
              <a:spcBef>
                <a:spcPct val="0"/>
              </a:spcBef>
              <a:spcAft>
                <a:spcPct val="0"/>
              </a:spcAft>
              <a:defRPr>
                <a:solidFill>
                  <a:schemeClr val="tx1"/>
                </a:solidFill>
                <a:latin typeface="Arial" charset="0"/>
              </a:defRPr>
            </a:lvl9pPr>
          </a:lstStyle>
          <a:p>
            <a:r>
              <a:rPr lang="en-US" sz="1600" dirty="0">
                <a:latin typeface="Times New Roman" panose="02020603050405020304" pitchFamily="18" charset="0"/>
                <a:cs typeface="Times New Roman" panose="02020603050405020304" pitchFamily="18" charset="0"/>
              </a:rPr>
              <a:t>[1] Center for Disease Control and Prevention. (2017, Aug. 24). Heart Disease Facts. [Online].        Available: https://www.cdc.gov/heartdisease/facts.htm. [Accessed: Nov. 25, 2017].</a:t>
            </a:r>
          </a:p>
          <a:p>
            <a:r>
              <a:rPr lang="en-US" sz="1600" dirty="0">
                <a:latin typeface="Times New Roman" panose="02020603050405020304" pitchFamily="18" charset="0"/>
                <a:cs typeface="Times New Roman" panose="02020603050405020304" pitchFamily="18" charset="0"/>
              </a:rPr>
              <a:t>[2] M. A. </a:t>
            </a:r>
            <a:r>
              <a:rPr lang="en-US" sz="1600" dirty="0" err="1">
                <a:latin typeface="Times New Roman" panose="02020603050405020304" pitchFamily="18" charset="0"/>
                <a:cs typeface="Times New Roman" panose="02020603050405020304" pitchFamily="18" charset="0"/>
              </a:rPr>
              <a:t>Cretikos</a:t>
            </a:r>
            <a:r>
              <a:rPr lang="en-US" sz="1600" dirty="0">
                <a:latin typeface="Times New Roman" panose="02020603050405020304" pitchFamily="18" charset="0"/>
                <a:cs typeface="Times New Roman" panose="02020603050405020304" pitchFamily="18" charset="0"/>
              </a:rPr>
              <a:t>, R. </a:t>
            </a:r>
            <a:r>
              <a:rPr lang="en-US" sz="1600" dirty="0" err="1">
                <a:latin typeface="Times New Roman" panose="02020603050405020304" pitchFamily="18" charset="0"/>
                <a:cs typeface="Times New Roman" panose="02020603050405020304" pitchFamily="18" charset="0"/>
              </a:rPr>
              <a:t>Bellomo</a:t>
            </a:r>
            <a:r>
              <a:rPr lang="en-US" sz="1600" dirty="0">
                <a:latin typeface="Times New Roman" panose="02020603050405020304" pitchFamily="18" charset="0"/>
                <a:cs typeface="Times New Roman" panose="02020603050405020304" pitchFamily="18" charset="0"/>
              </a:rPr>
              <a:t>, K. Hillman, J. Chen, S. </a:t>
            </a:r>
            <a:r>
              <a:rPr lang="en-US" sz="1600" dirty="0" err="1">
                <a:latin typeface="Times New Roman" panose="02020603050405020304" pitchFamily="18" charset="0"/>
                <a:cs typeface="Times New Roman" panose="02020603050405020304" pitchFamily="18" charset="0"/>
              </a:rPr>
              <a:t>Finfer</a:t>
            </a:r>
            <a:r>
              <a:rPr lang="en-US" sz="1600" dirty="0">
                <a:latin typeface="Times New Roman" panose="02020603050405020304" pitchFamily="18" charset="0"/>
                <a:cs typeface="Times New Roman" panose="02020603050405020304" pitchFamily="18" charset="0"/>
              </a:rPr>
              <a:t>, and A. </a:t>
            </a:r>
            <a:r>
              <a:rPr lang="en-US" sz="1600" dirty="0" err="1">
                <a:latin typeface="Times New Roman" panose="02020603050405020304" pitchFamily="18" charset="0"/>
                <a:cs typeface="Times New Roman" panose="02020603050405020304" pitchFamily="18" charset="0"/>
              </a:rPr>
              <a:t>Flabouris</a:t>
            </a:r>
            <a:r>
              <a:rPr lang="en-US" sz="1600" dirty="0">
                <a:latin typeface="Times New Roman" panose="02020603050405020304" pitchFamily="18" charset="0"/>
                <a:cs typeface="Times New Roman" panose="02020603050405020304" pitchFamily="18" charset="0"/>
              </a:rPr>
              <a:t>, “Respiratory rate: the neglected vital sign,” The Medical Journal of Australia, vol. 188, no. 11, 2008. [Online serial]. Available: https://www.mja.com.au/journal/2008/188/11/respiratory-rate-neglected-vital-sign. [Accessed Nov. 25, 2017].</a:t>
            </a:r>
          </a:p>
          <a:p>
            <a:r>
              <a:rPr lang="en-US" sz="1600" dirty="0">
                <a:latin typeface="Times New Roman" panose="02020603050405020304" pitchFamily="18" charset="0"/>
                <a:cs typeface="Times New Roman" panose="02020603050405020304" pitchFamily="18" charset="0"/>
              </a:rPr>
              <a:t>[3] Y. S. Lee, P. N. </a:t>
            </a:r>
            <a:r>
              <a:rPr lang="en-US" sz="1600" dirty="0" err="1">
                <a:latin typeface="Times New Roman" panose="02020603050405020304" pitchFamily="18" charset="0"/>
                <a:cs typeface="Times New Roman" panose="02020603050405020304" pitchFamily="18" charset="0"/>
              </a:rPr>
              <a:t>Pathirana</a:t>
            </a:r>
            <a:r>
              <a:rPr lang="en-US" sz="1600" dirty="0">
                <a:latin typeface="Times New Roman" panose="02020603050405020304" pitchFamily="18" charset="0"/>
                <a:cs typeface="Times New Roman" panose="02020603050405020304" pitchFamily="18" charset="0"/>
              </a:rPr>
              <a:t>, C. L. </a:t>
            </a:r>
            <a:r>
              <a:rPr lang="en-US" sz="1600" dirty="0" err="1">
                <a:latin typeface="Times New Roman" panose="02020603050405020304" pitchFamily="18" charset="0"/>
                <a:cs typeface="Times New Roman" panose="02020603050405020304" pitchFamily="18" charset="0"/>
              </a:rPr>
              <a:t>Steinfort</a:t>
            </a:r>
            <a:r>
              <a:rPr lang="en-US" sz="1600" dirty="0">
                <a:latin typeface="Times New Roman" panose="02020603050405020304" pitchFamily="18" charset="0"/>
                <a:cs typeface="Times New Roman" panose="02020603050405020304" pitchFamily="18" charset="0"/>
              </a:rPr>
              <a:t>, and T. </a:t>
            </a:r>
            <a:r>
              <a:rPr lang="en-US" sz="1600" dirty="0" err="1">
                <a:latin typeface="Times New Roman" panose="02020603050405020304" pitchFamily="18" charset="0"/>
                <a:cs typeface="Times New Roman" panose="02020603050405020304" pitchFamily="18" charset="0"/>
              </a:rPr>
              <a:t>Caelli</a:t>
            </a:r>
            <a:r>
              <a:rPr lang="en-US" sz="1600" dirty="0">
                <a:latin typeface="Times New Roman" panose="02020603050405020304" pitchFamily="18" charset="0"/>
                <a:cs typeface="Times New Roman" panose="02020603050405020304" pitchFamily="18" charset="0"/>
              </a:rPr>
              <a:t>, “Monitoring and Analysis of Respiratory Patterns Using Microwave Doppler Radar,” IEEE Journal of Translational Engineering in Health and Medicine, vol. 2, October, 2014. [Online serial]. Available: http://ieeexplore.ieee.org/stamp/stamp.jsp?arnumber=6942141. [Accessed Nov. 25, 2017]. </a:t>
            </a:r>
          </a:p>
          <a:p>
            <a:br>
              <a:rPr lang="en-US" sz="2000" dirty="0"/>
            </a:br>
            <a:endParaRPr lang="en-US" altLang="en-US" sz="2000" b="1" dirty="0">
              <a:latin typeface="Times New Roman" pitchFamily="18" charset="0"/>
            </a:endParaRPr>
          </a:p>
        </p:txBody>
      </p:sp>
      <p:sp>
        <p:nvSpPr>
          <p:cNvPr id="2087" name="Text Box 39"/>
          <p:cNvSpPr txBox="1">
            <a:spLocks noChangeArrowheads="1"/>
          </p:cNvSpPr>
          <p:nvPr/>
        </p:nvSpPr>
        <p:spPr bwMode="auto">
          <a:xfrm>
            <a:off x="8758237" y="12716852"/>
            <a:ext cx="7324725" cy="3518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endParaRPr lang="en-US" sz="2000" dirty="0"/>
          </a:p>
        </p:txBody>
      </p:sp>
      <p:sp>
        <p:nvSpPr>
          <p:cNvPr id="2088" name="Text Box 40"/>
          <p:cNvSpPr txBox="1">
            <a:spLocks noChangeArrowheads="1"/>
          </p:cNvSpPr>
          <p:nvPr/>
        </p:nvSpPr>
        <p:spPr bwMode="auto">
          <a:xfrm>
            <a:off x="24879300" y="5675313"/>
            <a:ext cx="7267575" cy="24878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1400" dirty="0">
              <a:latin typeface="Times New Roman" pitchFamily="18" charset="0"/>
            </a:endParaRPr>
          </a:p>
        </p:txBody>
      </p:sp>
      <p:sp>
        <p:nvSpPr>
          <p:cNvPr id="2090" name="Text Box 42"/>
          <p:cNvSpPr txBox="1">
            <a:spLocks noChangeArrowheads="1"/>
          </p:cNvSpPr>
          <p:nvPr/>
        </p:nvSpPr>
        <p:spPr bwMode="auto">
          <a:xfrm>
            <a:off x="628650" y="4368800"/>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Abstract</a:t>
            </a:r>
          </a:p>
        </p:txBody>
      </p:sp>
      <p:sp>
        <p:nvSpPr>
          <p:cNvPr id="2091" name="Text Box 43"/>
          <p:cNvSpPr txBox="1">
            <a:spLocks noChangeArrowheads="1"/>
          </p:cNvSpPr>
          <p:nvPr/>
        </p:nvSpPr>
        <p:spPr bwMode="auto">
          <a:xfrm>
            <a:off x="8864809" y="12434992"/>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Components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8600" y="9089452"/>
            <a:ext cx="6529700" cy="3030987"/>
          </a:xfrm>
          <a:prstGeom prst="rect">
            <a:avLst/>
          </a:prstGeom>
        </p:spPr>
      </p:pic>
      <p:sp>
        <p:nvSpPr>
          <p:cNvPr id="5" name="TextBox 4"/>
          <p:cNvSpPr txBox="1"/>
          <p:nvPr/>
        </p:nvSpPr>
        <p:spPr>
          <a:xfrm>
            <a:off x="8852318" y="11975716"/>
            <a:ext cx="7143461"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Figure 1</a:t>
            </a:r>
            <a:r>
              <a:rPr lang="en-US" sz="2000" dirty="0">
                <a:latin typeface="Times New Roman" panose="02020603050405020304" pitchFamily="18" charset="0"/>
                <a:cs typeface="Times New Roman" panose="02020603050405020304" pitchFamily="18" charset="0"/>
              </a:rPr>
              <a:t>. Block diagram of the entire system, with the back-end circled in red</a:t>
            </a:r>
          </a:p>
        </p:txBody>
      </p:sp>
      <p:sp>
        <p:nvSpPr>
          <p:cNvPr id="27" name="Text Box 43"/>
          <p:cNvSpPr txBox="1">
            <a:spLocks noChangeArrowheads="1"/>
          </p:cNvSpPr>
          <p:nvPr/>
        </p:nvSpPr>
        <p:spPr bwMode="auto">
          <a:xfrm>
            <a:off x="16768473" y="4441091"/>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MCU to PC </a:t>
            </a:r>
          </a:p>
        </p:txBody>
      </p:sp>
      <p:sp>
        <p:nvSpPr>
          <p:cNvPr id="30" name="Text Box 43"/>
          <p:cNvSpPr txBox="1">
            <a:spLocks noChangeArrowheads="1"/>
          </p:cNvSpPr>
          <p:nvPr/>
        </p:nvSpPr>
        <p:spPr bwMode="auto">
          <a:xfrm>
            <a:off x="16729075" y="14043273"/>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Results </a:t>
            </a:r>
          </a:p>
        </p:txBody>
      </p:sp>
      <p:sp>
        <p:nvSpPr>
          <p:cNvPr id="4" name="TextBox 3"/>
          <p:cNvSpPr txBox="1"/>
          <p:nvPr/>
        </p:nvSpPr>
        <p:spPr>
          <a:xfrm>
            <a:off x="8906155" y="13334392"/>
            <a:ext cx="7028888" cy="2308324"/>
          </a:xfrm>
          <a:prstGeom prst="rect">
            <a:avLst/>
          </a:prstGeom>
          <a:noFill/>
        </p:spPr>
        <p:txBody>
          <a:bodyPr wrap="square" rtlCol="0">
            <a:spAutoFit/>
          </a:bodyPr>
          <a:lstStyle/>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Signal Generator </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Antennas </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ADC</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MCU</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PC software and GUI</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Communication Protocols </a:t>
            </a:r>
          </a:p>
        </p:txBody>
      </p:sp>
      <p:sp>
        <p:nvSpPr>
          <p:cNvPr id="10" name="TextBox 9"/>
          <p:cNvSpPr txBox="1"/>
          <p:nvPr/>
        </p:nvSpPr>
        <p:spPr>
          <a:xfrm>
            <a:off x="16812145" y="13344560"/>
            <a:ext cx="7344261"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Figure 3</a:t>
            </a:r>
            <a:r>
              <a:rPr lang="en-US" sz="2000" dirty="0">
                <a:latin typeface="Times New Roman" panose="02020603050405020304" pitchFamily="18" charset="0"/>
                <a:cs typeface="Times New Roman" panose="02020603050405020304" pitchFamily="18" charset="0"/>
              </a:rPr>
              <a:t>. </a:t>
            </a:r>
            <a:r>
              <a:rPr lang="en-US" sz="2000" dirty="0"/>
              <a:t>GUI displaying each of the channels' respiration and processed heartbeat data.</a:t>
            </a:r>
            <a:r>
              <a:rPr lang="en-US" sz="2000" dirty="0">
                <a:latin typeface="Times New Roman" panose="02020603050405020304" pitchFamily="18" charset="0"/>
                <a:cs typeface="Times New Roman" panose="02020603050405020304" pitchFamily="18" charset="0"/>
              </a:rPr>
              <a:t>   </a:t>
            </a:r>
          </a:p>
        </p:txBody>
      </p:sp>
      <p:sp>
        <p:nvSpPr>
          <p:cNvPr id="11" name="TextBox 10"/>
          <p:cNvSpPr txBox="1"/>
          <p:nvPr/>
        </p:nvSpPr>
        <p:spPr>
          <a:xfrm>
            <a:off x="8758237" y="20332190"/>
            <a:ext cx="706755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Figure 2</a:t>
            </a:r>
            <a:r>
              <a:rPr lang="en-US" sz="2000" dirty="0">
                <a:latin typeface="Times New Roman" panose="02020603050405020304" pitchFamily="18" charset="0"/>
                <a:cs typeface="Times New Roman" panose="02020603050405020304" pitchFamily="18" charset="0"/>
              </a:rPr>
              <a:t>. Oscilloscope capture of sampled signals from the ADC to the MCU with a 1000 samples/sec sampling rate</a:t>
            </a:r>
          </a:p>
        </p:txBody>
      </p:sp>
      <p:sp>
        <p:nvSpPr>
          <p:cNvPr id="12" name="TextBox 11"/>
          <p:cNvSpPr txBox="1"/>
          <p:nvPr/>
        </p:nvSpPr>
        <p:spPr>
          <a:xfrm>
            <a:off x="16871950" y="5484813"/>
            <a:ext cx="7086600" cy="4093428"/>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MCU Data Handling </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Programmed to mediate data transfer between ADC and PC</a:t>
            </a:r>
          </a:p>
          <a:p>
            <a:pPr marL="342900" indent="-342900" algn="l">
              <a:buFont typeface="Wingdings" panose="05000000000000000000" pitchFamily="2" charset="2"/>
              <a:buChar char="Ø"/>
            </a:pPr>
            <a:r>
              <a:rPr lang="pt-BR" sz="2400" dirty="0">
                <a:latin typeface="Times New Roman" panose="02020603050405020304" pitchFamily="18" charset="0"/>
                <a:cs typeface="Times New Roman" panose="02020603050405020304" pitchFamily="18" charset="0"/>
              </a:rPr>
              <a:t>Encoded data transfer via COM port</a:t>
            </a:r>
          </a:p>
          <a:p>
            <a:pPr marL="342900" indent="-342900" algn="l">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pPr algn="l"/>
            <a:r>
              <a:rPr lang="en-US" sz="2400" dirty="0">
                <a:latin typeface="Times New Roman" panose="02020603050405020304" pitchFamily="18" charset="0"/>
                <a:cs typeface="Times New Roman" panose="02020603050405020304" pitchFamily="18" charset="0"/>
              </a:rPr>
              <a:t>GUI Analytic Methods:</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Continuous Real-Time Analysis</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Scheduled Real-Time Analysis</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Post Processing</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Configurable Time or Frequency Domain Analysis </a:t>
            </a:r>
          </a:p>
          <a:p>
            <a:endParaRPr lang="en-US" sz="2000" dirty="0"/>
          </a:p>
        </p:txBody>
      </p:sp>
      <p:pic>
        <p:nvPicPr>
          <p:cNvPr id="13" name="Picture 12"/>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28650" y="1129475"/>
            <a:ext cx="4362994" cy="1459992"/>
          </a:xfrm>
          <a:prstGeom prst="rect">
            <a:avLst/>
          </a:prstGeom>
        </p:spPr>
      </p:pic>
      <p:sp>
        <p:nvSpPr>
          <p:cNvPr id="31" name="Text Box 42"/>
          <p:cNvSpPr txBox="1">
            <a:spLocks noChangeArrowheads="1"/>
          </p:cNvSpPr>
          <p:nvPr/>
        </p:nvSpPr>
        <p:spPr bwMode="auto">
          <a:xfrm>
            <a:off x="457200" y="13601948"/>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Motivation</a:t>
            </a: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2017" y="17468303"/>
            <a:ext cx="7117533" cy="2974327"/>
          </a:xfrm>
          <a:prstGeom prst="rect">
            <a:avLst/>
          </a:prstGeom>
        </p:spPr>
      </p:pic>
      <p:sp>
        <p:nvSpPr>
          <p:cNvPr id="33" name="Text Box 43"/>
          <p:cNvSpPr txBox="1">
            <a:spLocks noChangeArrowheads="1"/>
          </p:cNvSpPr>
          <p:nvPr/>
        </p:nvSpPr>
        <p:spPr bwMode="auto">
          <a:xfrm>
            <a:off x="8734424" y="15567960"/>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ADC to MCU   </a:t>
            </a:r>
          </a:p>
        </p:txBody>
      </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849385" y="9439426"/>
            <a:ext cx="7131730" cy="3825876"/>
          </a:xfrm>
          <a:prstGeom prst="rect">
            <a:avLst/>
          </a:prstGeom>
        </p:spPr>
      </p:pic>
      <p:sp>
        <p:nvSpPr>
          <p:cNvPr id="16" name="TextBox 15"/>
          <p:cNvSpPr txBox="1"/>
          <p:nvPr/>
        </p:nvSpPr>
        <p:spPr>
          <a:xfrm>
            <a:off x="16894411" y="14891473"/>
            <a:ext cx="7169918" cy="1938992"/>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    All requirements were satisfied except the ADC power supply, the number of ADC channels, and the software requirement for the processing. These requirements were deemed unnecessary or not important as the project developed. </a:t>
            </a:r>
          </a:p>
        </p:txBody>
      </p:sp>
      <p:sp>
        <p:nvSpPr>
          <p:cNvPr id="17" name="TextBox 16"/>
          <p:cNvSpPr txBox="1"/>
          <p:nvPr/>
        </p:nvSpPr>
        <p:spPr>
          <a:xfrm>
            <a:off x="25068212" y="5365750"/>
            <a:ext cx="6889750" cy="5262979"/>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The project was successfully completed, although a few of the target specifications were not met. Explanations for the switch in specifications are provided below:</a:t>
            </a:r>
          </a:p>
          <a:p>
            <a:pPr marL="342900" indent="-342900" algn="l">
              <a:buFont typeface="Wingdings" panose="05000000000000000000" pitchFamily="2" charset="2"/>
              <a:buChar char="Ø"/>
            </a:pPr>
            <a:r>
              <a:rPr lang="en-US" sz="2400" b="1" dirty="0">
                <a:latin typeface="Times New Roman" panose="02020603050405020304" pitchFamily="18" charset="0"/>
                <a:cs typeface="Times New Roman" panose="02020603050405020304" pitchFamily="18" charset="0"/>
              </a:rPr>
              <a:t>Number of Channels: </a:t>
            </a:r>
            <a:r>
              <a:rPr lang="en-US" sz="2400" dirty="0">
                <a:latin typeface="Times New Roman" panose="02020603050405020304" pitchFamily="18" charset="0"/>
                <a:cs typeface="Times New Roman" panose="02020603050405020304" pitchFamily="18" charset="0"/>
              </a:rPr>
              <a:t>As the project progressed, the group realized only 2 channels were need to accomplished real-time processing.</a:t>
            </a:r>
          </a:p>
          <a:p>
            <a:pPr marL="342900" indent="-342900" algn="l">
              <a:buFont typeface="Wingdings" panose="05000000000000000000" pitchFamily="2" charset="2"/>
              <a:buChar char="Ø"/>
            </a:pPr>
            <a:r>
              <a:rPr lang="en-US" sz="2400" b="1" dirty="0">
                <a:latin typeface="Times New Roman" panose="02020603050405020304" pitchFamily="18" charset="0"/>
                <a:cs typeface="Times New Roman" panose="02020603050405020304" pitchFamily="18" charset="0"/>
              </a:rPr>
              <a:t>ADC Power Supply: </a:t>
            </a:r>
            <a:r>
              <a:rPr lang="en-US" sz="2400" dirty="0">
                <a:latin typeface="Times New Roman" panose="02020603050405020304" pitchFamily="18" charset="0"/>
                <a:cs typeface="Times New Roman" panose="02020603050405020304" pitchFamily="18" charset="0"/>
              </a:rPr>
              <a:t>The power supply for the ADC needed to be increased to 12.0V in order to ensure a clean signal going in and out. </a:t>
            </a:r>
          </a:p>
          <a:p>
            <a:pPr marL="342900" indent="-342900" algn="l">
              <a:buFont typeface="Wingdings" panose="05000000000000000000" pitchFamily="2" charset="2"/>
              <a:buChar char="Ø"/>
            </a:pPr>
            <a:r>
              <a:rPr lang="en-US" sz="2400" b="1" dirty="0">
                <a:latin typeface="Times New Roman" panose="02020603050405020304" pitchFamily="18" charset="0"/>
                <a:cs typeface="Times New Roman" panose="02020603050405020304" pitchFamily="18" charset="0"/>
              </a:rPr>
              <a:t>Signal Processing Software Requirements: </a:t>
            </a:r>
            <a:r>
              <a:rPr lang="en-US" sz="2400" dirty="0">
                <a:latin typeface="Times New Roman" panose="02020603050405020304" pitchFamily="18" charset="0"/>
                <a:cs typeface="Times New Roman" panose="02020603050405020304" pitchFamily="18" charset="0"/>
              </a:rPr>
              <a:t>The signal processing was handled in C# to decrease the final product cost, increase portability of the device, and decrease the total number of dependencies.  </a:t>
            </a:r>
          </a:p>
        </p:txBody>
      </p:sp>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64809" y="16574762"/>
            <a:ext cx="7037603" cy="3648173"/>
          </a:xfrm>
          <a:prstGeom prst="rect">
            <a:avLst/>
          </a:prstGeom>
        </p:spPr>
      </p:pic>
      <p:sp>
        <p:nvSpPr>
          <p:cNvPr id="37" name="Text Box 11"/>
          <p:cNvSpPr txBox="1">
            <a:spLocks noChangeArrowheads="1"/>
          </p:cNvSpPr>
          <p:nvPr/>
        </p:nvSpPr>
        <p:spPr bwMode="auto">
          <a:xfrm>
            <a:off x="24682450" y="10508834"/>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dirty="0"/>
              <a:t>What’s Next?</a:t>
            </a:r>
          </a:p>
        </p:txBody>
      </p:sp>
      <p:sp>
        <p:nvSpPr>
          <p:cNvPr id="7" name="TextBox 6"/>
          <p:cNvSpPr txBox="1"/>
          <p:nvPr/>
        </p:nvSpPr>
        <p:spPr>
          <a:xfrm>
            <a:off x="25068212" y="11594525"/>
            <a:ext cx="6889750" cy="2308324"/>
          </a:xfrm>
          <a:prstGeom prst="rect">
            <a:avLst/>
          </a:prstGeom>
          <a:noFill/>
        </p:spPr>
        <p:txBody>
          <a:bodyPr wrap="square" rtlCol="0">
            <a:spAutoFit/>
          </a:bodyPr>
          <a:lstStyle/>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Remove redundant reads in the ADC to allow for a higher sampling rate</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Send data from the MCU to the PC on its own thread, separate from the receiving data</a:t>
            </a:r>
          </a:p>
          <a:p>
            <a:pPr marL="342900" indent="-342900" algn="l">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Improve signal processing to achieve better resolution</a:t>
            </a:r>
          </a:p>
        </p:txBody>
      </p:sp>
      <p:pic>
        <p:nvPicPr>
          <p:cNvPr id="18" name="Picture 1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022030" y="14043273"/>
            <a:ext cx="5163090" cy="2679617"/>
          </a:xfrm>
          <a:prstGeom prst="rect">
            <a:avLst/>
          </a:prstGeom>
        </p:spPr>
      </p:pic>
      <p:sp>
        <p:nvSpPr>
          <p:cNvPr id="19" name="TextBox 18"/>
          <p:cNvSpPr txBox="1"/>
          <p:nvPr/>
        </p:nvSpPr>
        <p:spPr>
          <a:xfrm>
            <a:off x="676275" y="14488554"/>
            <a:ext cx="7295279" cy="2677656"/>
          </a:xfrm>
          <a:prstGeom prst="rect">
            <a:avLst/>
          </a:prstGeom>
          <a:noFill/>
        </p:spPr>
        <p:txBody>
          <a:bodyPr wrap="square" rtlCol="0">
            <a:spAutoFit/>
          </a:bodyPr>
          <a:lstStyle/>
          <a:p>
            <a:pPr marL="457200" indent="-457200" algn="l">
              <a:buAutoNum type="arabicPeriod"/>
            </a:pPr>
            <a:r>
              <a:rPr lang="en-US" sz="2400" dirty="0">
                <a:latin typeface="Times New Roman" panose="02020603050405020304" pitchFamily="18" charset="0"/>
                <a:cs typeface="Times New Roman" panose="02020603050405020304" pitchFamily="18" charset="0"/>
              </a:rPr>
              <a:t>There are 735,000 cardiac arrests in the United States yearly [1]</a:t>
            </a:r>
          </a:p>
          <a:p>
            <a:pPr marL="457200" indent="-457200" algn="l">
              <a:buAutoNum type="arabicPeriod"/>
            </a:pPr>
            <a:r>
              <a:rPr lang="en-US" sz="2400" dirty="0">
                <a:latin typeface="Times New Roman" panose="02020603050405020304" pitchFamily="18" charset="0"/>
                <a:cs typeface="Times New Roman" panose="02020603050405020304" pitchFamily="18" charset="0"/>
              </a:rPr>
              <a:t>65% of cardiac arrests are not immediately detectable leading to a 1.5 hour delay on average [1]</a:t>
            </a:r>
          </a:p>
          <a:p>
            <a:pPr marL="457200" indent="-457200" algn="l">
              <a:buAutoNum type="arabicPeriod"/>
            </a:pPr>
            <a:r>
              <a:rPr lang="en-US" sz="2400" dirty="0">
                <a:latin typeface="Times New Roman" panose="02020603050405020304" pitchFamily="18" charset="0"/>
                <a:cs typeface="Times New Roman" panose="02020603050405020304" pitchFamily="18" charset="0"/>
              </a:rPr>
              <a:t>26% of adults suffer from sleep apnea [1]</a:t>
            </a:r>
          </a:p>
          <a:p>
            <a:pPr marL="457200" indent="-457200" algn="l">
              <a:buAutoNum type="arabicPeriod"/>
            </a:pPr>
            <a:r>
              <a:rPr lang="en-US" sz="2400" dirty="0">
                <a:latin typeface="Times New Roman" panose="02020603050405020304" pitchFamily="18" charset="0"/>
                <a:cs typeface="Times New Roman" panose="02020603050405020304" pitchFamily="18" charset="0"/>
              </a:rPr>
              <a:t>Respiration rate is an excellent predictor of a wide array of many medical issues [2], [3]</a:t>
            </a:r>
          </a:p>
        </p:txBody>
      </p:sp>
      <p:pic>
        <p:nvPicPr>
          <p:cNvPr id="14" name="Picture 13">
            <a:extLst>
              <a:ext uri="{FF2B5EF4-FFF2-40B4-BE49-F238E27FC236}">
                <a16:creationId xmlns:a16="http://schemas.microsoft.com/office/drawing/2014/main" id="{60F50EDF-E78E-4AB9-ABC8-E4EAF4561B5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6894411" y="16764000"/>
            <a:ext cx="7374489" cy="440782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altLang="en-US" sz="6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altLang="en-US" sz="6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TotalTime>
  <Words>729</Words>
  <Application>Microsoft Office PowerPoint</Application>
  <PresentationFormat>Custom</PresentationFormat>
  <Paragraphs>58</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Wingdings</vt:lpstr>
      <vt:lpstr>Default Design</vt:lpstr>
      <vt:lpstr>CorelDRAW</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48x72 Horizontal Template</dc:title>
  <dc:creator>Ethan Shulda</dc:creator>
  <dc:description>©MegaPrint Inc. 2009</dc:description>
  <cp:lastModifiedBy>Andrew Renuart</cp:lastModifiedBy>
  <cp:revision>71</cp:revision>
  <dcterms:created xsi:type="dcterms:W3CDTF">2008-12-04T00:20:37Z</dcterms:created>
  <dcterms:modified xsi:type="dcterms:W3CDTF">2018-05-01T00:55:44Z</dcterms:modified>
  <cp:category>Research Poster</cp:category>
</cp:coreProperties>
</file>