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3"/>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Roboto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Light-bold.fntdata"/><Relationship Id="rId30" Type="http://schemas.openxmlformats.org/officeDocument/2006/relationships/font" Target="fonts/RobotoLight-regular.fntdata"/><Relationship Id="rId11" Type="http://schemas.openxmlformats.org/officeDocument/2006/relationships/slide" Target="slides/slide6.xml"/><Relationship Id="rId33" Type="http://schemas.openxmlformats.org/officeDocument/2006/relationships/font" Target="fonts/RobotoLight-boldItalic.fntdata"/><Relationship Id="rId10" Type="http://schemas.openxmlformats.org/officeDocument/2006/relationships/slide" Target="slides/slide5.xml"/><Relationship Id="rId32" Type="http://schemas.openxmlformats.org/officeDocument/2006/relationships/font" Target="fonts/Roboto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Shape 4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3" name="Shape 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Hemanth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Hemanth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Mike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a:t>Mike</a:t>
            </a:r>
            <a:endParaRPr/>
          </a:p>
        </p:txBody>
      </p:sp>
      <p:sp>
        <p:nvSpPr>
          <p:cNvPr id="163" name="Shape 1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a:t>Mike</a:t>
            </a:r>
            <a:endParaRPr/>
          </a:p>
        </p:txBody>
      </p:sp>
      <p:sp>
        <p:nvSpPr>
          <p:cNvPr id="170" name="Shape 17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 name="Shape 48"/>
        <p:cNvGrpSpPr/>
        <p:nvPr/>
      </p:nvGrpSpPr>
      <p:grpSpPr>
        <a:xfrm>
          <a:off x="0" y="0"/>
          <a:ext cx="0" cy="0"/>
          <a:chOff x="0" y="0"/>
          <a:chExt cx="0" cy="0"/>
        </a:xfrm>
      </p:grpSpPr>
      <p:sp>
        <p:nvSpPr>
          <p:cNvPr id="49" name="Shape 4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0" name="Shape 5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Priyansh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a:t>Priyansh</a:t>
            </a:r>
            <a:endParaRPr/>
          </a:p>
          <a:p>
            <a:pPr indent="0" lvl="0" marL="0">
              <a:spcBef>
                <a:spcPts val="0"/>
              </a:spcBef>
              <a:spcAft>
                <a:spcPts val="0"/>
              </a:spcAft>
              <a:buNone/>
            </a:pPr>
            <a:r>
              <a:t/>
            </a:r>
            <a:endParaRPr/>
          </a:p>
        </p:txBody>
      </p:sp>
      <p:sp>
        <p:nvSpPr>
          <p:cNvPr id="217" name="Shape 2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a:t>Priyansh</a:t>
            </a:r>
            <a:endParaRPr/>
          </a:p>
        </p:txBody>
      </p:sp>
      <p:sp>
        <p:nvSpPr>
          <p:cNvPr id="223" name="Shape 2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Testing </a:t>
            </a:r>
            <a:r>
              <a:rPr lang="en-US"/>
              <a:t>implementation</a:t>
            </a:r>
            <a:r>
              <a:rPr lang="en-US"/>
              <a:t> workflow. </a:t>
            </a:r>
            <a:endParaRPr/>
          </a:p>
          <a:p>
            <a:pPr indent="-298450" lvl="0" marL="457200" rtl="0">
              <a:spcBef>
                <a:spcPts val="0"/>
              </a:spcBef>
              <a:spcAft>
                <a:spcPts val="0"/>
              </a:spcAft>
              <a:buSzPts val="1100"/>
              <a:buChar char="-"/>
            </a:pPr>
            <a:r>
              <a:rPr lang="en-US"/>
              <a:t>This flowchart describes the overall workflow of our search algorithm.</a:t>
            </a:r>
            <a:endParaRPr/>
          </a:p>
          <a:p>
            <a:pPr indent="-298450" lvl="0" marL="457200" rtl="0">
              <a:spcBef>
                <a:spcPts val="0"/>
              </a:spcBef>
              <a:spcAft>
                <a:spcPts val="0"/>
              </a:spcAft>
              <a:buSzPts val="1100"/>
              <a:buChar char="-"/>
            </a:pPr>
            <a:r>
              <a:rPr lang="en-US"/>
              <a:t>Each Hydrabot is </a:t>
            </a:r>
            <a:r>
              <a:rPr lang="en-US"/>
              <a:t>continuously</a:t>
            </a:r>
            <a:r>
              <a:rPr lang="en-US"/>
              <a:t> trying to detect the beacon signal from an aircraft’s blackbox</a:t>
            </a:r>
            <a:endParaRPr/>
          </a:p>
          <a:p>
            <a:pPr indent="-298450" lvl="0" marL="457200" rtl="0">
              <a:spcBef>
                <a:spcPts val="0"/>
              </a:spcBef>
              <a:spcAft>
                <a:spcPts val="0"/>
              </a:spcAft>
              <a:buSzPts val="1100"/>
              <a:buChar char="-"/>
            </a:pPr>
            <a:r>
              <a:rPr lang="en-US"/>
              <a:t>If there is no signal, the swarm moves in a predefined formation, so as to have maximum area coverage</a:t>
            </a:r>
            <a:endParaRPr/>
          </a:p>
          <a:p>
            <a:pPr indent="-298450" lvl="0" marL="457200" rtl="0">
              <a:spcBef>
                <a:spcPts val="0"/>
              </a:spcBef>
              <a:spcAft>
                <a:spcPts val="0"/>
              </a:spcAft>
              <a:buSzPts val="1100"/>
              <a:buChar char="-"/>
            </a:pPr>
            <a:r>
              <a:rPr lang="en-US"/>
              <a:t>We will implement a leader-follower algorithm</a:t>
            </a:r>
            <a:endParaRPr/>
          </a:p>
          <a:p>
            <a:pPr indent="-298450" lvl="0" marL="457200">
              <a:spcBef>
                <a:spcPts val="0"/>
              </a:spcBef>
              <a:spcAft>
                <a:spcPts val="0"/>
              </a:spcAft>
              <a:buSzPts val="1100"/>
              <a:buChar char="-"/>
            </a:pPr>
            <a:r>
              <a:rPr lang="en-US"/>
              <a:t>Since there’s no simple was a mapping underwater regions, the leader follows a linear trajectory to search the given space</a:t>
            </a:r>
            <a:endParaRPr/>
          </a:p>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a:t>Aneri</a:t>
            </a:r>
            <a:endParaRPr/>
          </a:p>
        </p:txBody>
      </p:sp>
      <p:sp>
        <p:nvSpPr>
          <p:cNvPr id="93" name="Shape 9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Aneri - </a:t>
            </a:r>
            <a:r>
              <a:rPr lang="en-US" sz="1200">
                <a:solidFill>
                  <a:srgbClr val="555555"/>
                </a:solidFill>
              </a:rPr>
              <a:t>The Arduino is in charge of the sensing, actuation(i.e. propulsion of the thrusters) and lastly control systems which help realise our autonomous behaviour. The Raspberry Pi is in charge of high level algorithm control. It performs the more computational and memory intensive work. You can think of it as a master-slave relation where the Arduino is the supervisor of all sensors connected to the Pi.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Aneri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Hemanth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rotWithShape="1">
          <a:blip r:embed="rId2">
            <a:alphaModFix/>
          </a:blip>
          <a:stretch>
            <a:fillRect b="0" l="0" r="0" t="0"/>
          </a:stretch>
        </a:blipFill>
      </p:bgPr>
    </p:bg>
    <p:spTree>
      <p:nvGrpSpPr>
        <p:cNvPr id="8" name="Shape 8"/>
        <p:cNvGrpSpPr/>
        <p:nvPr/>
      </p:nvGrpSpPr>
      <p:grpSpPr>
        <a:xfrm>
          <a:off x="0" y="0"/>
          <a:ext cx="0" cy="0"/>
          <a:chOff x="0" y="0"/>
          <a:chExt cx="0" cy="0"/>
        </a:xfrm>
      </p:grpSpPr>
      <p:sp>
        <p:nvSpPr>
          <p:cNvPr id="9" name="Shape 9"/>
          <p:cNvSpPr txBox="1"/>
          <p:nvPr>
            <p:ph type="ctrTitle"/>
          </p:nvPr>
        </p:nvSpPr>
        <p:spPr>
          <a:xfrm>
            <a:off x="4967110" y="1557867"/>
            <a:ext cx="6795913" cy="2235200"/>
          </a:xfrm>
          <a:prstGeom prst="rect">
            <a:avLst/>
          </a:prstGeom>
          <a:noFill/>
          <a:ln>
            <a:noFill/>
          </a:ln>
        </p:spPr>
        <p:txBody>
          <a:bodyPr anchorCtr="0" anchor="b" bIns="91425" lIns="91425" spcFirstLastPara="1" rIns="91425" wrap="square" tIns="91425"/>
          <a:lstStyle>
            <a:lvl1pPr lvl="0" marR="0" rtl="0" algn="l">
              <a:lnSpc>
                <a:spcPct val="133333"/>
              </a:lnSpc>
              <a:spcBef>
                <a:spcPts val="0"/>
              </a:spcBef>
              <a:spcAft>
                <a:spcPts val="0"/>
              </a:spcAft>
              <a:buClr>
                <a:srgbClr val="7F7F7F"/>
              </a:buClr>
              <a:buSzPts val="3600"/>
              <a:buFont typeface="Calibri"/>
              <a:buNone/>
              <a:defRPr b="1" i="0" sz="3600" u="none" cap="none" strike="noStrike">
                <a:solidFill>
                  <a:srgbClr val="7F7F7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Shape 10"/>
          <p:cNvSpPr txBox="1"/>
          <p:nvPr>
            <p:ph idx="1" type="subTitle"/>
          </p:nvPr>
        </p:nvSpPr>
        <p:spPr>
          <a:xfrm>
            <a:off x="4967109" y="4275667"/>
            <a:ext cx="6795913" cy="1202267"/>
          </a:xfrm>
          <a:prstGeom prst="rect">
            <a:avLst/>
          </a:prstGeom>
          <a:noFill/>
          <a:ln>
            <a:noFill/>
          </a:ln>
        </p:spPr>
        <p:txBody>
          <a:bodyPr anchorCtr="0" anchor="t" bIns="91425" lIns="91425" spcFirstLastPara="1" rIns="91425" wrap="square" tIns="91425"/>
          <a:lstStyle>
            <a:lvl1pPr lvl="0" marR="0" rtl="0" algn="l">
              <a:lnSpc>
                <a:spcPct val="116666"/>
              </a:lnSpc>
              <a:spcBef>
                <a:spcPts val="48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bg>
      <p:bgPr>
        <a:blipFill rotWithShape="1">
          <a:blip r:embed="rId2">
            <a:alphaModFix/>
          </a:blip>
          <a:stretch>
            <a:fillRect b="0" l="0" r="0" t="0"/>
          </a:stretch>
        </a:blipFill>
      </p:bgPr>
    </p:bg>
    <p:spTree>
      <p:nvGrpSpPr>
        <p:cNvPr id="11" name="Shape 11"/>
        <p:cNvGrpSpPr/>
        <p:nvPr/>
      </p:nvGrpSpPr>
      <p:grpSpPr>
        <a:xfrm>
          <a:off x="0" y="0"/>
          <a:ext cx="0" cy="0"/>
          <a:chOff x="0" y="0"/>
          <a:chExt cx="0" cy="0"/>
        </a:xfrm>
      </p:grpSpPr>
      <p:sp>
        <p:nvSpPr>
          <p:cNvPr id="12" name="Shape 12"/>
          <p:cNvSpPr txBox="1"/>
          <p:nvPr>
            <p:ph type="ctrTitle"/>
          </p:nvPr>
        </p:nvSpPr>
        <p:spPr>
          <a:xfrm>
            <a:off x="4967110" y="1557867"/>
            <a:ext cx="6795913" cy="2235200"/>
          </a:xfrm>
          <a:prstGeom prst="rect">
            <a:avLst/>
          </a:prstGeom>
          <a:noFill/>
          <a:ln>
            <a:noFill/>
          </a:ln>
        </p:spPr>
        <p:txBody>
          <a:bodyPr anchorCtr="0" anchor="b" bIns="91425" lIns="91425" spcFirstLastPara="1" rIns="91425" wrap="square" tIns="91425"/>
          <a:lstStyle>
            <a:lvl1pPr lvl="0" marR="0" rtl="0" algn="l">
              <a:lnSpc>
                <a:spcPct val="133333"/>
              </a:lnSpc>
              <a:spcBef>
                <a:spcPts val="0"/>
              </a:spcBef>
              <a:spcAft>
                <a:spcPts val="0"/>
              </a:spcAft>
              <a:buClr>
                <a:srgbClr val="7F7F7F"/>
              </a:buClr>
              <a:buSzPts val="3600"/>
              <a:buFont typeface="Calibri"/>
              <a:buNone/>
              <a:defRPr b="1" i="0" sz="3600" u="none" cap="none" strike="noStrike">
                <a:solidFill>
                  <a:srgbClr val="7F7F7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Shape 13"/>
          <p:cNvSpPr txBox="1"/>
          <p:nvPr>
            <p:ph idx="1" type="subTitle"/>
          </p:nvPr>
        </p:nvSpPr>
        <p:spPr>
          <a:xfrm>
            <a:off x="4967109" y="4275667"/>
            <a:ext cx="6795913" cy="1202267"/>
          </a:xfrm>
          <a:prstGeom prst="rect">
            <a:avLst/>
          </a:prstGeom>
          <a:noFill/>
          <a:ln>
            <a:noFill/>
          </a:ln>
        </p:spPr>
        <p:txBody>
          <a:bodyPr anchorCtr="0" anchor="t" bIns="91425" lIns="91425" spcFirstLastPara="1" rIns="91425" wrap="square" tIns="91425"/>
          <a:lstStyle>
            <a:lvl1pPr lvl="0" marR="0" rtl="0" algn="l">
              <a:lnSpc>
                <a:spcPct val="116666"/>
              </a:lnSpc>
              <a:spcBef>
                <a:spcPts val="48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7" name="Shape 17"/>
        <p:cNvGrpSpPr/>
        <p:nvPr/>
      </p:nvGrpSpPr>
      <p:grpSpPr>
        <a:xfrm>
          <a:off x="0" y="0"/>
          <a:ext cx="0" cy="0"/>
          <a:chOff x="0" y="0"/>
          <a:chExt cx="0" cy="0"/>
        </a:xfrm>
      </p:grpSpPr>
      <p:sp>
        <p:nvSpPr>
          <p:cNvPr id="18" name="Shape 18"/>
          <p:cNvSpPr txBox="1"/>
          <p:nvPr>
            <p:ph idx="1" type="body"/>
          </p:nvPr>
        </p:nvSpPr>
        <p:spPr>
          <a:xfrm>
            <a:off x="1" y="1413933"/>
            <a:ext cx="11830756" cy="4749800"/>
          </a:xfrm>
          <a:prstGeom prst="rect">
            <a:avLst/>
          </a:prstGeom>
          <a:noFill/>
          <a:ln>
            <a:noFill/>
          </a:ln>
        </p:spPr>
        <p:txBody>
          <a:bodyPr anchorCtr="0" anchor="t" bIns="91425" lIns="91425" spcFirstLastPara="1" rIns="91425" wrap="square" tIns="91425"/>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Calibri"/>
                <a:ea typeface="Calibri"/>
                <a:cs typeface="Calibri"/>
                <a:sym typeface="Calibri"/>
              </a:defRPr>
            </a:lvl1pPr>
            <a:lvl2pPr indent="-361950" lvl="1" marL="914400" marR="0" rtl="0" algn="l">
              <a:spcBef>
                <a:spcPts val="600"/>
              </a:spcBef>
              <a:spcAft>
                <a:spcPts val="0"/>
              </a:spcAft>
              <a:buClr>
                <a:srgbClr val="262626"/>
              </a:buClr>
              <a:buSzPts val="2100"/>
              <a:buFont typeface="Merriweather Sans"/>
              <a:buChar char="•"/>
              <a:defRPr b="0" i="0" sz="2100" u="none" cap="none" strike="noStrike">
                <a:solidFill>
                  <a:srgbClr val="262626"/>
                </a:solidFill>
                <a:latin typeface="Calibri"/>
                <a:ea typeface="Calibri"/>
                <a:cs typeface="Calibri"/>
                <a:sym typeface="Calibri"/>
              </a:defRPr>
            </a:lvl2pPr>
            <a:lvl3pPr indent="-361950" lvl="2" marL="1371600" marR="0" rtl="0" algn="l">
              <a:spcBef>
                <a:spcPts val="600"/>
              </a:spcBef>
              <a:spcAft>
                <a:spcPts val="0"/>
              </a:spcAft>
              <a:buClr>
                <a:srgbClr val="262626"/>
              </a:buClr>
              <a:buSzPts val="2100"/>
              <a:buFont typeface="Arial"/>
              <a:buChar char="•"/>
              <a:defRPr b="0" i="0" sz="2100" u="none" cap="none" strike="noStrike">
                <a:solidFill>
                  <a:srgbClr val="262626"/>
                </a:solidFill>
                <a:latin typeface="Calibri"/>
                <a:ea typeface="Calibri"/>
                <a:cs typeface="Calibri"/>
                <a:sym typeface="Calibri"/>
              </a:defRPr>
            </a:lvl3pPr>
            <a:lvl4pPr indent="-381000" lvl="3" marL="1828800" marR="0" rtl="0" algn="l">
              <a:spcBef>
                <a:spcPts val="600"/>
              </a:spcBef>
              <a:spcAft>
                <a:spcPts val="0"/>
              </a:spcAft>
              <a:buClr>
                <a:schemeClr val="dk1"/>
              </a:buClr>
              <a:buSzPts val="2400"/>
              <a:buFont typeface="Arial"/>
              <a:buChar char="–"/>
              <a:defRPr b="0" i="0" sz="2400" u="none" cap="none" strike="noStrike">
                <a:solidFill>
                  <a:schemeClr val="dk1"/>
                </a:solidFill>
                <a:latin typeface="Roboto Light"/>
                <a:ea typeface="Roboto Light"/>
                <a:cs typeface="Roboto Light"/>
                <a:sym typeface="Roboto Light"/>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Roboto Light"/>
                <a:ea typeface="Roboto Light"/>
                <a:cs typeface="Roboto Light"/>
                <a:sym typeface="Roboto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9" name="Shape 19"/>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lv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0" name="Shape 20"/>
        <p:cNvGrpSpPr/>
        <p:nvPr/>
      </p:nvGrpSpPr>
      <p:grpSpPr>
        <a:xfrm>
          <a:off x="0" y="0"/>
          <a:ext cx="0" cy="0"/>
          <a:chOff x="0" y="0"/>
          <a:chExt cx="0" cy="0"/>
        </a:xfrm>
      </p:grpSpPr>
      <p:sp>
        <p:nvSpPr>
          <p:cNvPr id="21" name="Shape 21"/>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lv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Shape 22"/>
          <p:cNvSpPr txBox="1"/>
          <p:nvPr>
            <p:ph idx="1" type="body"/>
          </p:nvPr>
        </p:nvSpPr>
        <p:spPr>
          <a:xfrm>
            <a:off x="304801" y="1600200"/>
            <a:ext cx="5588000" cy="4621678"/>
          </a:xfrm>
          <a:prstGeom prst="rect">
            <a:avLst/>
          </a:prstGeom>
          <a:noFill/>
          <a:ln>
            <a:noFill/>
          </a:ln>
        </p:spPr>
        <p:txBody>
          <a:bodyPr anchorCtr="0" anchor="t" bIns="91425" lIns="91425" spcFirstLastPara="1" rIns="91425" wrap="square" tIns="91425"/>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Calibri"/>
                <a:ea typeface="Calibri"/>
                <a:cs typeface="Calibri"/>
                <a:sym typeface="Calibri"/>
              </a:defRPr>
            </a:lvl1pPr>
            <a:lvl2pPr indent="-342900" lvl="1" marL="914400" marR="0" rtl="0" algn="l">
              <a:spcBef>
                <a:spcPts val="6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2pPr>
            <a:lvl3pPr indent="-355600" lvl="2" marL="1371600" marR="0" rtl="0" algn="l">
              <a:spcBef>
                <a:spcPts val="6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23" name="Shape 23"/>
          <p:cNvSpPr txBox="1"/>
          <p:nvPr>
            <p:ph idx="2" type="body"/>
          </p:nvPr>
        </p:nvSpPr>
        <p:spPr>
          <a:xfrm>
            <a:off x="6084714" y="1600200"/>
            <a:ext cx="5802487" cy="4621678"/>
          </a:xfrm>
          <a:prstGeom prst="rect">
            <a:avLst/>
          </a:prstGeom>
          <a:noFill/>
          <a:ln>
            <a:noFill/>
          </a:ln>
        </p:spPr>
        <p:txBody>
          <a:bodyPr anchorCtr="0" anchor="t" bIns="91425" lIns="91425" spcFirstLastPara="1" rIns="91425" wrap="square" tIns="91425"/>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Calibri"/>
                <a:ea typeface="Calibri"/>
                <a:cs typeface="Calibri"/>
                <a:sym typeface="Calibri"/>
              </a:defRPr>
            </a:lvl1pPr>
            <a:lvl2pPr indent="-342900" lvl="1" marL="914400" marR="0" rtl="0" algn="l">
              <a:spcBef>
                <a:spcPts val="6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2pPr>
            <a:lvl3pPr indent="-355600" lvl="2" marL="1371600" marR="0" rtl="0" algn="l">
              <a:spcBef>
                <a:spcPts val="6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picture layout">
  <p:cSld name="4-picture layout">
    <p:spTree>
      <p:nvGrpSpPr>
        <p:cNvPr id="24" name="Shape 24"/>
        <p:cNvGrpSpPr/>
        <p:nvPr/>
      </p:nvGrpSpPr>
      <p:grpSpPr>
        <a:xfrm>
          <a:off x="0" y="0"/>
          <a:ext cx="0" cy="0"/>
          <a:chOff x="0" y="0"/>
          <a:chExt cx="0" cy="0"/>
        </a:xfrm>
      </p:grpSpPr>
      <p:sp>
        <p:nvSpPr>
          <p:cNvPr id="25" name="Shape 25"/>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lv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Shape 26"/>
          <p:cNvSpPr/>
          <p:nvPr>
            <p:ph idx="2" type="pic"/>
          </p:nvPr>
        </p:nvSpPr>
        <p:spPr>
          <a:xfrm>
            <a:off x="338666" y="1371600"/>
            <a:ext cx="5621868" cy="2253044"/>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7" name="Shape 27"/>
          <p:cNvSpPr/>
          <p:nvPr>
            <p:ph idx="3" type="pic"/>
          </p:nvPr>
        </p:nvSpPr>
        <p:spPr>
          <a:xfrm>
            <a:off x="6208889" y="1371600"/>
            <a:ext cx="5610579" cy="2253044"/>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8" name="Shape 28"/>
          <p:cNvSpPr/>
          <p:nvPr>
            <p:ph idx="4" type="pic"/>
          </p:nvPr>
        </p:nvSpPr>
        <p:spPr>
          <a:xfrm>
            <a:off x="338666" y="3784601"/>
            <a:ext cx="5621868" cy="2459799"/>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9" name="Shape 29"/>
          <p:cNvSpPr/>
          <p:nvPr>
            <p:ph idx="5" type="pic"/>
          </p:nvPr>
        </p:nvSpPr>
        <p:spPr>
          <a:xfrm>
            <a:off x="6208889" y="3784600"/>
            <a:ext cx="5610579" cy="2459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picture layout">
  <p:cSld name="9-picture layout">
    <p:spTree>
      <p:nvGrpSpPr>
        <p:cNvPr id="30" name="Shape 30"/>
        <p:cNvGrpSpPr/>
        <p:nvPr/>
      </p:nvGrpSpPr>
      <p:grpSpPr>
        <a:xfrm>
          <a:off x="0" y="0"/>
          <a:ext cx="0" cy="0"/>
          <a:chOff x="0" y="0"/>
          <a:chExt cx="0" cy="0"/>
        </a:xfrm>
      </p:grpSpPr>
      <p:sp>
        <p:nvSpPr>
          <p:cNvPr id="31" name="Shape 31"/>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lv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Shape 32"/>
          <p:cNvSpPr/>
          <p:nvPr>
            <p:ph idx="2" type="pic"/>
          </p:nvPr>
        </p:nvSpPr>
        <p:spPr>
          <a:xfrm>
            <a:off x="349956" y="1329267"/>
            <a:ext cx="3668888" cy="1400218"/>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3" name="Shape 33"/>
          <p:cNvSpPr/>
          <p:nvPr>
            <p:ph idx="3" type="pic"/>
          </p:nvPr>
        </p:nvSpPr>
        <p:spPr>
          <a:xfrm>
            <a:off x="8123701" y="1329267"/>
            <a:ext cx="3740924" cy="1400218"/>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4" name="Shape 34"/>
          <p:cNvSpPr/>
          <p:nvPr>
            <p:ph idx="4" type="pic"/>
          </p:nvPr>
        </p:nvSpPr>
        <p:spPr>
          <a:xfrm>
            <a:off x="4176890" y="1329267"/>
            <a:ext cx="3826933" cy="1400218"/>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5" name="Shape 35"/>
          <p:cNvSpPr/>
          <p:nvPr>
            <p:ph idx="5" type="pic"/>
          </p:nvPr>
        </p:nvSpPr>
        <p:spPr>
          <a:xfrm>
            <a:off x="349956" y="2946400"/>
            <a:ext cx="3668888" cy="1514524"/>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6" name="Shape 36"/>
          <p:cNvSpPr/>
          <p:nvPr>
            <p:ph idx="6" type="pic"/>
          </p:nvPr>
        </p:nvSpPr>
        <p:spPr>
          <a:xfrm>
            <a:off x="8123701" y="2946400"/>
            <a:ext cx="3740924" cy="1514524"/>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7" name="Shape 37"/>
          <p:cNvSpPr/>
          <p:nvPr>
            <p:ph idx="7" type="pic"/>
          </p:nvPr>
        </p:nvSpPr>
        <p:spPr>
          <a:xfrm>
            <a:off x="4176890" y="2946400"/>
            <a:ext cx="3826933" cy="1514524"/>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8" name="Shape 38"/>
          <p:cNvSpPr/>
          <p:nvPr>
            <p:ph idx="8" type="pic"/>
          </p:nvPr>
        </p:nvSpPr>
        <p:spPr>
          <a:xfrm>
            <a:off x="349956" y="4677839"/>
            <a:ext cx="3668888" cy="1507682"/>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9" name="Shape 39"/>
          <p:cNvSpPr/>
          <p:nvPr>
            <p:ph idx="9" type="pic"/>
          </p:nvPr>
        </p:nvSpPr>
        <p:spPr>
          <a:xfrm>
            <a:off x="8123701" y="4677839"/>
            <a:ext cx="3740923" cy="1507682"/>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40" name="Shape 40"/>
          <p:cNvSpPr/>
          <p:nvPr>
            <p:ph idx="13" type="pic"/>
          </p:nvPr>
        </p:nvSpPr>
        <p:spPr>
          <a:xfrm>
            <a:off x="4176890" y="4677839"/>
            <a:ext cx="3826933" cy="1507682"/>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lvl="2"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9.jp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609600" y="274638"/>
            <a:ext cx="8128000" cy="11430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Shape 7"/>
          <p:cNvSpPr txBox="1"/>
          <p:nvPr>
            <p:ph idx="1" type="body"/>
          </p:nvPr>
        </p:nvSpPr>
        <p:spPr>
          <a:xfrm>
            <a:off x="609600" y="1600201"/>
            <a:ext cx="109728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4" name="Shape 14"/>
        <p:cNvGrpSpPr/>
        <p:nvPr/>
      </p:nvGrpSpPr>
      <p:grpSpPr>
        <a:xfrm>
          <a:off x="0" y="0"/>
          <a:ext cx="0" cy="0"/>
          <a:chOff x="0" y="0"/>
          <a:chExt cx="0" cy="0"/>
        </a:xfrm>
      </p:grpSpPr>
      <p:sp>
        <p:nvSpPr>
          <p:cNvPr id="15" name="Shape 15"/>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lv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Shape 16"/>
          <p:cNvSpPr txBox="1"/>
          <p:nvPr>
            <p:ph idx="1" type="body"/>
          </p:nvPr>
        </p:nvSpPr>
        <p:spPr>
          <a:xfrm>
            <a:off x="1" y="1363133"/>
            <a:ext cx="11899345" cy="4834466"/>
          </a:xfrm>
          <a:prstGeom prst="rect">
            <a:avLst/>
          </a:prstGeom>
          <a:noFill/>
          <a:ln>
            <a:noFill/>
          </a:ln>
        </p:spPr>
        <p:txBody>
          <a:bodyPr anchorCtr="0" anchor="t" bIns="91425" lIns="91425" spcFirstLastPara="1" rIns="91425" wrap="square" tIns="91425"/>
          <a:lstStyle>
            <a:lvl1pPr indent="-228600" lvl="0" marL="45720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indent="-406400" lvl="1" marL="914400"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indent="-381000" lvl="2" marL="1371600"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rive.google.com/file/d/17UuHPI___qffxTr2MdP6XhZU0ImpgW1z/vi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rive.google.com/file/d/1FheRqNqtdPEP0vQzC5UfJBr0GrO-Omh3/vie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sp>
        <p:nvSpPr>
          <p:cNvPr id="45" name="Shape 45"/>
          <p:cNvSpPr txBox="1"/>
          <p:nvPr>
            <p:ph type="ctrTitle"/>
          </p:nvPr>
        </p:nvSpPr>
        <p:spPr>
          <a:xfrm>
            <a:off x="4195735" y="1919592"/>
            <a:ext cx="6795900" cy="2235300"/>
          </a:xfrm>
          <a:prstGeom prst="rect">
            <a:avLst/>
          </a:prstGeom>
          <a:noFill/>
          <a:ln>
            <a:noFill/>
          </a:ln>
        </p:spPr>
        <p:txBody>
          <a:bodyPr anchorCtr="0" anchor="b" bIns="45700" lIns="91425" spcFirstLastPara="1" rIns="91425" wrap="square" tIns="45700">
            <a:noAutofit/>
          </a:bodyPr>
          <a:lstStyle/>
          <a:p>
            <a:pPr indent="0" lvl="0" marL="0" marR="0" rtl="0" algn="l">
              <a:lnSpc>
                <a:spcPct val="133333"/>
              </a:lnSpc>
              <a:spcBef>
                <a:spcPts val="0"/>
              </a:spcBef>
              <a:spcAft>
                <a:spcPts val="0"/>
              </a:spcAft>
              <a:buClr>
                <a:srgbClr val="7F7F7F"/>
              </a:buClr>
              <a:buSzPts val="3600"/>
              <a:buFont typeface="Calibri"/>
              <a:buNone/>
            </a:pPr>
            <a:r>
              <a:rPr lang="en-US" sz="4800"/>
              <a:t>TEAM HYDRA</a:t>
            </a:r>
            <a:endParaRPr b="1" i="0" sz="4800" u="none" cap="none" strike="noStrike">
              <a:solidFill>
                <a:srgbClr val="7F7F7F"/>
              </a:solidFill>
              <a:latin typeface="Calibri"/>
              <a:ea typeface="Calibri"/>
              <a:cs typeface="Calibri"/>
              <a:sym typeface="Calibri"/>
            </a:endParaRPr>
          </a:p>
        </p:txBody>
      </p:sp>
      <p:sp>
        <p:nvSpPr>
          <p:cNvPr id="46" name="Shape 46"/>
          <p:cNvSpPr txBox="1"/>
          <p:nvPr>
            <p:ph type="ctrTitle"/>
          </p:nvPr>
        </p:nvSpPr>
        <p:spPr>
          <a:xfrm>
            <a:off x="4195725" y="4002495"/>
            <a:ext cx="6795900" cy="846900"/>
          </a:xfrm>
          <a:prstGeom prst="rect">
            <a:avLst/>
          </a:prstGeom>
          <a:noFill/>
          <a:ln>
            <a:noFill/>
          </a:ln>
        </p:spPr>
        <p:txBody>
          <a:bodyPr anchorCtr="0" anchor="b" bIns="45700" lIns="91425" spcFirstLastPara="1" rIns="91425" wrap="square" tIns="45700">
            <a:noAutofit/>
          </a:bodyPr>
          <a:lstStyle/>
          <a:p>
            <a:pPr indent="0" lvl="0" marL="0" marR="0" rtl="0" algn="l">
              <a:lnSpc>
                <a:spcPct val="133333"/>
              </a:lnSpc>
              <a:spcBef>
                <a:spcPts val="0"/>
              </a:spcBef>
              <a:spcAft>
                <a:spcPts val="0"/>
              </a:spcAft>
              <a:buClr>
                <a:srgbClr val="7F7F7F"/>
              </a:buClr>
              <a:buSzPts val="3600"/>
              <a:buFont typeface="Calibri"/>
              <a:buNone/>
            </a:pPr>
            <a:r>
              <a:rPr lang="en-US"/>
              <a:t>Swimming Swarm Team 1</a:t>
            </a:r>
            <a:endParaRPr b="1" i="0" sz="3600" u="none" cap="none" strike="noStrike">
              <a:solidFill>
                <a:srgbClr val="7F7F7F"/>
              </a:solidFill>
              <a:latin typeface="Calibri"/>
              <a:ea typeface="Calibri"/>
              <a:cs typeface="Calibri"/>
              <a:sym typeface="Calibri"/>
            </a:endParaRPr>
          </a:p>
        </p:txBody>
      </p:sp>
      <p:sp>
        <p:nvSpPr>
          <p:cNvPr id="47" name="Shape 47"/>
          <p:cNvSpPr txBox="1"/>
          <p:nvPr>
            <p:ph idx="4294967295" type="body"/>
          </p:nvPr>
        </p:nvSpPr>
        <p:spPr>
          <a:xfrm>
            <a:off x="4087575" y="4566250"/>
            <a:ext cx="7172700" cy="846900"/>
          </a:xfrm>
          <a:prstGeom prst="rect">
            <a:avLst/>
          </a:prstGeom>
          <a:noFill/>
          <a:ln>
            <a:noFill/>
          </a:ln>
        </p:spPr>
        <p:txBody>
          <a:bodyPr anchorCtr="0" anchor="t" bIns="45700" lIns="274300" spcFirstLastPara="1" rIns="274300" wrap="square" tIns="45700">
            <a:noAutofit/>
          </a:bodyPr>
          <a:lstStyle/>
          <a:p>
            <a:pPr indent="0" lvl="0" marL="0" marR="0" rtl="0" algn="l">
              <a:spcBef>
                <a:spcPts val="0"/>
              </a:spcBef>
              <a:spcAft>
                <a:spcPts val="0"/>
              </a:spcAft>
              <a:buClr>
                <a:srgbClr val="262626"/>
              </a:buClr>
              <a:buSzPts val="2400"/>
              <a:buFont typeface="Arial"/>
              <a:buNone/>
            </a:pPr>
            <a:r>
              <a:rPr i="0" lang="en-US" sz="2400" u="none" cap="none" strike="noStrike">
                <a:solidFill>
                  <a:srgbClr val="7F7F7F"/>
                </a:solidFill>
              </a:rPr>
              <a:t>Priyansh Bhatnagar, </a:t>
            </a:r>
            <a:r>
              <a:rPr lang="en-US" sz="2400">
                <a:solidFill>
                  <a:srgbClr val="7F7F7F"/>
                </a:solidFill>
              </a:rPr>
              <a:t>T</a:t>
            </a:r>
            <a:r>
              <a:rPr lang="en-US" sz="2400">
                <a:solidFill>
                  <a:srgbClr val="7F7F7F"/>
                </a:solidFill>
              </a:rPr>
              <a:t>revor Jones, Hemanth Koralla, </a:t>
            </a:r>
            <a:r>
              <a:rPr i="0" lang="en-US" sz="2400" u="none" cap="none" strike="noStrike">
                <a:solidFill>
                  <a:srgbClr val="7F7F7F"/>
                </a:solidFill>
              </a:rPr>
              <a:t>Aneri Muni, </a:t>
            </a:r>
            <a:r>
              <a:rPr lang="en-US" sz="2400">
                <a:solidFill>
                  <a:srgbClr val="7F7F7F"/>
                </a:solidFill>
              </a:rPr>
              <a:t>Vishnu Perumal, Michael Tatum</a:t>
            </a:r>
            <a:endParaRPr sz="2400">
              <a:solidFill>
                <a:srgbClr val="7F7F7F"/>
              </a:solidFill>
            </a:endParaRPr>
          </a:p>
          <a:p>
            <a:pPr indent="0" lvl="0" marL="0" marR="0" rtl="0" algn="l">
              <a:spcBef>
                <a:spcPts val="1080"/>
              </a:spcBef>
              <a:spcAft>
                <a:spcPts val="0"/>
              </a:spcAft>
              <a:buClr>
                <a:srgbClr val="262626"/>
              </a:buClr>
              <a:buSzPts val="2400"/>
              <a:buFont typeface="Arial"/>
              <a:buNone/>
            </a:pPr>
            <a:r>
              <a:rPr b="0" i="0" lang="en-US" sz="2400" u="none" cap="none" strike="noStrike">
                <a:solidFill>
                  <a:srgbClr val="262626"/>
                </a:solidFill>
                <a:latin typeface="Calibri"/>
                <a:ea typeface="Calibri"/>
                <a:cs typeface="Calibri"/>
                <a:sym typeface="Calibri"/>
              </a:rPr>
              <a:t>	</a:t>
            </a:r>
            <a:endParaRPr b="0" i="0" sz="2400" u="none" cap="none" strike="noStrike">
              <a:solidFill>
                <a:srgbClr val="26262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     </a:t>
            </a:r>
            <a:r>
              <a:rPr lang="en-US"/>
              <a:t>SPECIFICATION: SENSORS</a:t>
            </a:r>
            <a:endParaRPr/>
          </a:p>
        </p:txBody>
      </p:sp>
      <p:sp>
        <p:nvSpPr>
          <p:cNvPr id="130" name="Shape 130"/>
          <p:cNvSpPr txBox="1"/>
          <p:nvPr>
            <p:ph idx="1" type="body"/>
          </p:nvPr>
        </p:nvSpPr>
        <p:spPr>
          <a:xfrm>
            <a:off x="2259250" y="1058200"/>
            <a:ext cx="99327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Time-of-Flight Sensor</a:t>
            </a:r>
            <a:endParaRPr/>
          </a:p>
          <a:p>
            <a:pPr indent="0" lvl="0" marL="0" rtl="0">
              <a:spcBef>
                <a:spcPts val="0"/>
              </a:spcBef>
              <a:spcAft>
                <a:spcPts val="0"/>
              </a:spcAft>
              <a:buNone/>
            </a:pPr>
            <a:r>
              <a:rPr lang="en-US"/>
              <a:t>Price: $14.95</a:t>
            </a:r>
            <a:endParaRPr/>
          </a:p>
          <a:p>
            <a:pPr indent="0" lvl="0" marL="0" rtl="0">
              <a:spcBef>
                <a:spcPts val="0"/>
              </a:spcBef>
              <a:spcAft>
                <a:spcPts val="0"/>
              </a:spcAft>
              <a:buNone/>
            </a:pPr>
            <a:r>
              <a:rPr lang="en-US"/>
              <a:t>Purpose: Distance measurement to maintain position within swarm</a:t>
            </a:r>
            <a:endParaRPr/>
          </a:p>
          <a:p>
            <a:pPr indent="0" lvl="0" marL="0" rtl="0">
              <a:spcBef>
                <a:spcPts val="0"/>
              </a:spcBef>
              <a:spcAft>
                <a:spcPts val="0"/>
              </a:spcAft>
              <a:buNone/>
            </a:pPr>
            <a:r>
              <a:rPr lang="en-US"/>
              <a:t>Specification: </a:t>
            </a:r>
            <a:r>
              <a:rPr lang="en-US">
                <a:solidFill>
                  <a:schemeClr val="dk1"/>
                </a:solidFill>
              </a:rPr>
              <a:t>50mm to 1200mm of range distance</a:t>
            </a:r>
            <a:endParaRPr/>
          </a:p>
        </p:txBody>
      </p:sp>
      <p:sp>
        <p:nvSpPr>
          <p:cNvPr id="131" name="Shape 131"/>
          <p:cNvSpPr txBox="1"/>
          <p:nvPr>
            <p:ph idx="1" type="body"/>
          </p:nvPr>
        </p:nvSpPr>
        <p:spPr>
          <a:xfrm>
            <a:off x="2292450" y="2807225"/>
            <a:ext cx="94653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Inertial</a:t>
            </a:r>
            <a:r>
              <a:rPr lang="en-US"/>
              <a:t> Measurement Unit</a:t>
            </a:r>
            <a:endParaRPr/>
          </a:p>
          <a:p>
            <a:pPr indent="0" lvl="0" marL="0" rtl="0">
              <a:spcBef>
                <a:spcPts val="0"/>
              </a:spcBef>
              <a:spcAft>
                <a:spcPts val="0"/>
              </a:spcAft>
              <a:buNone/>
            </a:pPr>
            <a:r>
              <a:rPr lang="en-US"/>
              <a:t>Price: $24.95</a:t>
            </a:r>
            <a:endParaRPr/>
          </a:p>
          <a:p>
            <a:pPr indent="0" lvl="0" marL="0" rtl="0">
              <a:spcBef>
                <a:spcPts val="0"/>
              </a:spcBef>
              <a:spcAft>
                <a:spcPts val="0"/>
              </a:spcAft>
              <a:buNone/>
            </a:pPr>
            <a:r>
              <a:rPr lang="en-US"/>
              <a:t>Purpose: Receive feedback to create PID controller </a:t>
            </a:r>
            <a:endParaRPr/>
          </a:p>
          <a:p>
            <a:pPr indent="0" lvl="0" marL="0" rtl="0">
              <a:spcBef>
                <a:spcPts val="0"/>
              </a:spcBef>
              <a:spcAft>
                <a:spcPts val="0"/>
              </a:spcAft>
              <a:buNone/>
            </a:pPr>
            <a:r>
              <a:rPr lang="en-US"/>
              <a:t>Specification: </a:t>
            </a:r>
            <a:r>
              <a:rPr lang="en-US">
                <a:solidFill>
                  <a:schemeClr val="dk1"/>
                </a:solidFill>
              </a:rPr>
              <a:t>9-DOF Accel/Mag/Gyro+Temp </a:t>
            </a:r>
            <a:endParaRPr>
              <a:solidFill>
                <a:schemeClr val="dk1"/>
              </a:solidFill>
            </a:endParaRPr>
          </a:p>
          <a:p>
            <a:pPr indent="0" lvl="0" marL="0" rtl="0">
              <a:spcBef>
                <a:spcPts val="0"/>
              </a:spcBef>
              <a:spcAft>
                <a:spcPts val="0"/>
              </a:spcAft>
              <a:buNone/>
            </a:pPr>
            <a:r>
              <a:t/>
            </a:r>
            <a:endParaRPr/>
          </a:p>
        </p:txBody>
      </p:sp>
      <p:pic>
        <p:nvPicPr>
          <p:cNvPr id="132" name="Shape 132"/>
          <p:cNvPicPr preferRelativeResize="0"/>
          <p:nvPr/>
        </p:nvPicPr>
        <p:blipFill rotWithShape="1">
          <a:blip r:embed="rId3">
            <a:alphaModFix/>
          </a:blip>
          <a:srcRect b="9770" l="17566" r="16221" t="12061"/>
          <a:stretch/>
        </p:blipFill>
        <p:spPr>
          <a:xfrm>
            <a:off x="401050" y="1094548"/>
            <a:ext cx="1858200" cy="1646337"/>
          </a:xfrm>
          <a:prstGeom prst="rect">
            <a:avLst/>
          </a:prstGeom>
          <a:noFill/>
          <a:ln>
            <a:noFill/>
          </a:ln>
        </p:spPr>
      </p:pic>
      <p:pic>
        <p:nvPicPr>
          <p:cNvPr id="133" name="Shape 133"/>
          <p:cNvPicPr preferRelativeResize="0"/>
          <p:nvPr/>
        </p:nvPicPr>
        <p:blipFill rotWithShape="1">
          <a:blip r:embed="rId4">
            <a:alphaModFix/>
          </a:blip>
          <a:srcRect b="11345" l="15867" r="17376" t="14454"/>
          <a:stretch/>
        </p:blipFill>
        <p:spPr>
          <a:xfrm>
            <a:off x="434250" y="2889750"/>
            <a:ext cx="1858200" cy="1550038"/>
          </a:xfrm>
          <a:prstGeom prst="rect">
            <a:avLst/>
          </a:prstGeom>
          <a:noFill/>
          <a:ln>
            <a:noFill/>
          </a:ln>
        </p:spPr>
      </p:pic>
      <p:sp>
        <p:nvSpPr>
          <p:cNvPr id="134" name="Shape 134"/>
          <p:cNvSpPr txBox="1"/>
          <p:nvPr>
            <p:ph idx="1" type="body"/>
          </p:nvPr>
        </p:nvSpPr>
        <p:spPr>
          <a:xfrm>
            <a:off x="2335450" y="4538963"/>
            <a:ext cx="99327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Acoustic Transmitter/Receiver</a:t>
            </a:r>
            <a:endParaRPr/>
          </a:p>
          <a:p>
            <a:pPr indent="0" lvl="0" marL="0" rtl="0">
              <a:spcBef>
                <a:spcPts val="0"/>
              </a:spcBef>
              <a:spcAft>
                <a:spcPts val="0"/>
              </a:spcAft>
              <a:buNone/>
            </a:pPr>
            <a:r>
              <a:rPr lang="en-US"/>
              <a:t>Price: $10.35</a:t>
            </a:r>
            <a:endParaRPr/>
          </a:p>
          <a:p>
            <a:pPr indent="0" lvl="0" marL="0" rtl="0">
              <a:spcBef>
                <a:spcPts val="0"/>
              </a:spcBef>
              <a:spcAft>
                <a:spcPts val="0"/>
              </a:spcAft>
              <a:buNone/>
            </a:pPr>
            <a:r>
              <a:rPr lang="en-US"/>
              <a:t>Purpose: Detect the audio beacon of blackbox and move swarm</a:t>
            </a:r>
            <a:endParaRPr/>
          </a:p>
          <a:p>
            <a:pPr indent="0" lvl="0" marL="0" rtl="0">
              <a:spcBef>
                <a:spcPts val="0"/>
              </a:spcBef>
              <a:spcAft>
                <a:spcPts val="0"/>
              </a:spcAft>
              <a:buNone/>
            </a:pPr>
            <a:r>
              <a:rPr lang="en-US"/>
              <a:t>Specification: 4.5 meter max, 5V max </a:t>
            </a:r>
            <a:endParaRPr/>
          </a:p>
        </p:txBody>
      </p:sp>
      <p:pic>
        <p:nvPicPr>
          <p:cNvPr id="135" name="Shape 135"/>
          <p:cNvPicPr preferRelativeResize="0"/>
          <p:nvPr/>
        </p:nvPicPr>
        <p:blipFill>
          <a:blip r:embed="rId5">
            <a:alphaModFix/>
          </a:blip>
          <a:stretch>
            <a:fillRect/>
          </a:stretch>
        </p:blipFill>
        <p:spPr>
          <a:xfrm>
            <a:off x="429350" y="4538972"/>
            <a:ext cx="1793600" cy="1793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Shape 140"/>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TOTAL COST ESTIMATE</a:t>
            </a:r>
            <a:endParaRPr/>
          </a:p>
        </p:txBody>
      </p:sp>
      <p:pic>
        <p:nvPicPr>
          <p:cNvPr id="141" name="Shape 141"/>
          <p:cNvPicPr preferRelativeResize="0"/>
          <p:nvPr/>
        </p:nvPicPr>
        <p:blipFill>
          <a:blip r:embed="rId3">
            <a:alphaModFix/>
          </a:blip>
          <a:stretch>
            <a:fillRect/>
          </a:stretch>
        </p:blipFill>
        <p:spPr>
          <a:xfrm>
            <a:off x="291075" y="1159175"/>
            <a:ext cx="710565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idx="1" type="body"/>
          </p:nvPr>
        </p:nvSpPr>
        <p:spPr>
          <a:xfrm>
            <a:off x="430550" y="1199325"/>
            <a:ext cx="7180800" cy="4749900"/>
          </a:xfrm>
          <a:prstGeom prst="rect">
            <a:avLst/>
          </a:prstGeom>
        </p:spPr>
        <p:txBody>
          <a:bodyPr anchorCtr="0" anchor="t" bIns="91425" lIns="91425" spcFirstLastPara="1" rIns="91425" wrap="square" tIns="91425">
            <a:noAutofit/>
          </a:bodyPr>
          <a:lstStyle/>
          <a:p>
            <a:pPr indent="-381000" lvl="0" marL="457200" rtl="0">
              <a:lnSpc>
                <a:spcPct val="150000"/>
              </a:lnSpc>
              <a:spcBef>
                <a:spcPts val="480"/>
              </a:spcBef>
              <a:spcAft>
                <a:spcPts val="0"/>
              </a:spcAft>
              <a:buSzPts val="2400"/>
              <a:buChar char="●"/>
            </a:pPr>
            <a:r>
              <a:rPr lang="en-US"/>
              <a:t>Decentralized control algorithm</a:t>
            </a:r>
            <a:endParaRPr/>
          </a:p>
          <a:p>
            <a:pPr indent="-361950" lvl="1" marL="914400" rtl="0">
              <a:lnSpc>
                <a:spcPct val="150000"/>
              </a:lnSpc>
              <a:spcBef>
                <a:spcPts val="0"/>
              </a:spcBef>
              <a:spcAft>
                <a:spcPts val="0"/>
              </a:spcAft>
              <a:buSzPts val="2100"/>
              <a:buChar char="○"/>
            </a:pPr>
            <a:r>
              <a:rPr lang="en-US"/>
              <a:t>No central communication unit (“God’s eye view”)</a:t>
            </a:r>
            <a:endParaRPr/>
          </a:p>
          <a:p>
            <a:pPr indent="-361950" lvl="1" marL="914400" rtl="0">
              <a:lnSpc>
                <a:spcPct val="150000"/>
              </a:lnSpc>
              <a:spcBef>
                <a:spcPts val="0"/>
              </a:spcBef>
              <a:spcAft>
                <a:spcPts val="0"/>
              </a:spcAft>
              <a:buSzPts val="2100"/>
              <a:buChar char="○"/>
            </a:pPr>
            <a:r>
              <a:rPr lang="en-US"/>
              <a:t>Communication between immediate neighbors</a:t>
            </a:r>
            <a:endParaRPr/>
          </a:p>
          <a:p>
            <a:pPr indent="-381000" lvl="0" marL="457200" rtl="0">
              <a:lnSpc>
                <a:spcPct val="150000"/>
              </a:lnSpc>
              <a:spcBef>
                <a:spcPts val="0"/>
              </a:spcBef>
              <a:spcAft>
                <a:spcPts val="0"/>
              </a:spcAft>
              <a:buSzPts val="2400"/>
              <a:buChar char="●"/>
            </a:pPr>
            <a:r>
              <a:rPr lang="en-US"/>
              <a:t>Maximally-spanning configuration</a:t>
            </a:r>
            <a:endParaRPr/>
          </a:p>
          <a:p>
            <a:pPr indent="-381000" lvl="0" marL="457200">
              <a:lnSpc>
                <a:spcPct val="150000"/>
              </a:lnSpc>
              <a:spcBef>
                <a:spcPts val="0"/>
              </a:spcBef>
              <a:spcAft>
                <a:spcPts val="0"/>
              </a:spcAft>
              <a:buSzPts val="2400"/>
              <a:buChar char="●"/>
            </a:pPr>
            <a:r>
              <a:rPr lang="en-US"/>
              <a:t>Mixing formation control and leader-follower coverage control</a:t>
            </a:r>
            <a:endParaRPr/>
          </a:p>
        </p:txBody>
      </p:sp>
      <p:sp>
        <p:nvSpPr>
          <p:cNvPr id="147" name="Shape 147"/>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SPECIFICATION: SWARMING ALGORITHM</a:t>
            </a:r>
            <a:endParaRPr/>
          </a:p>
        </p:txBody>
      </p:sp>
      <p:pic>
        <p:nvPicPr>
          <p:cNvPr id="148" name="Shape 148"/>
          <p:cNvPicPr preferRelativeResize="0"/>
          <p:nvPr/>
        </p:nvPicPr>
        <p:blipFill>
          <a:blip r:embed="rId3">
            <a:alphaModFix/>
          </a:blip>
          <a:stretch>
            <a:fillRect/>
          </a:stretch>
        </p:blipFill>
        <p:spPr>
          <a:xfrm>
            <a:off x="7753100" y="1658050"/>
            <a:ext cx="3975825" cy="333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FORMATION CONTROL</a:t>
            </a:r>
            <a:endParaRPr/>
          </a:p>
        </p:txBody>
      </p:sp>
      <p:sp>
        <p:nvSpPr>
          <p:cNvPr id="154" name="Shape 154" title="bestformation.mp4">
            <a:hlinkClick r:id="rId3"/>
          </p:cNvPr>
          <p:cNvSpPr/>
          <p:nvPr/>
        </p:nvSpPr>
        <p:spPr>
          <a:xfrm>
            <a:off x="2768651" y="1245525"/>
            <a:ext cx="6654700" cy="4991025"/>
          </a:xfrm>
          <a:prstGeom prst="rect">
            <a:avLst/>
          </a:prstGeom>
          <a:no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LEADER-FOLLOWER</a:t>
            </a:r>
            <a:endParaRPr/>
          </a:p>
        </p:txBody>
      </p:sp>
      <p:sp>
        <p:nvSpPr>
          <p:cNvPr id="160" name="Shape 160" title="jajfdf.mp4">
            <a:hlinkClick r:id="rId3"/>
          </p:cNvPr>
          <p:cNvSpPr/>
          <p:nvPr/>
        </p:nvSpPr>
        <p:spPr>
          <a:xfrm>
            <a:off x="2738563" y="1176025"/>
            <a:ext cx="6714875" cy="5036150"/>
          </a:xfrm>
          <a:prstGeom prst="rect">
            <a:avLst/>
          </a:prstGeom>
          <a:no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idx="1" type="body"/>
          </p:nvPr>
        </p:nvSpPr>
        <p:spPr>
          <a:xfrm>
            <a:off x="180601" y="1213408"/>
            <a:ext cx="11830800" cy="4749900"/>
          </a:xfrm>
          <a:prstGeom prst="rect">
            <a:avLst/>
          </a:prstGeom>
          <a:noFill/>
          <a:ln>
            <a:noFill/>
          </a:ln>
        </p:spPr>
        <p:txBody>
          <a:bodyPr anchorCtr="0" anchor="t" bIns="45700" lIns="274300" spcFirstLastPara="1" rIns="274300" wrap="square" tIns="45700">
            <a:noAutofit/>
          </a:bodyPr>
          <a:lstStyle/>
          <a:p>
            <a:pPr indent="-381000" lvl="0" marL="457200" marR="0" rtl="0" algn="l">
              <a:spcBef>
                <a:spcPts val="0"/>
              </a:spcBef>
              <a:spcAft>
                <a:spcPts val="0"/>
              </a:spcAft>
              <a:buClr>
                <a:srgbClr val="000000"/>
              </a:buClr>
              <a:buSzPts val="2400"/>
              <a:buChar char="●"/>
            </a:pPr>
            <a:r>
              <a:rPr lang="en-US">
                <a:solidFill>
                  <a:srgbClr val="000000"/>
                </a:solidFill>
              </a:rPr>
              <a:t>Georgia Tech's Robotarium provides simulation tools and surrogate platforms to test swarming algorithm</a:t>
            </a:r>
            <a:endParaRPr>
              <a:solidFill>
                <a:srgbClr val="000000"/>
              </a:solidFill>
            </a:endParaRPr>
          </a:p>
          <a:p>
            <a:pPr indent="-381000" lvl="0" marL="457200" marR="0" rtl="0" algn="l">
              <a:spcBef>
                <a:spcPts val="0"/>
              </a:spcBef>
              <a:spcAft>
                <a:spcPts val="0"/>
              </a:spcAft>
              <a:buClr>
                <a:srgbClr val="000000"/>
              </a:buClr>
              <a:buSzPts val="2400"/>
              <a:buChar char="●"/>
            </a:pPr>
            <a:r>
              <a:rPr lang="en-US">
                <a:solidFill>
                  <a:srgbClr val="000000"/>
                </a:solidFill>
              </a:rPr>
              <a:t>Completed HydraBots will be tested in a shallow children’s pool or the J. Erskine Love Building pool</a:t>
            </a:r>
            <a:endParaRPr>
              <a:solidFill>
                <a:srgbClr val="000000"/>
              </a:solidFill>
            </a:endParaRPr>
          </a:p>
          <a:p>
            <a:pPr indent="0" lvl="0" marL="0" marR="0" rtl="0" algn="l">
              <a:spcBef>
                <a:spcPts val="0"/>
              </a:spcBef>
              <a:spcAft>
                <a:spcPts val="0"/>
              </a:spcAft>
              <a:buClr>
                <a:srgbClr val="262626"/>
              </a:buClr>
              <a:buSzPts val="2400"/>
              <a:buFont typeface="Arial"/>
              <a:buNone/>
            </a:pPr>
            <a:r>
              <a:t/>
            </a:r>
            <a:endParaRPr>
              <a:solidFill>
                <a:srgbClr val="003E7E"/>
              </a:solidFill>
            </a:endParaRPr>
          </a:p>
        </p:txBody>
      </p:sp>
      <p:sp>
        <p:nvSpPr>
          <p:cNvPr id="166" name="Shape 166"/>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TESTING</a:t>
            </a:r>
            <a:endParaRPr b="0" i="0" sz="2400" u="none" cap="none" strike="noStrike">
              <a:solidFill>
                <a:srgbClr val="EEB211"/>
              </a:solidFill>
              <a:latin typeface="Calibri"/>
              <a:ea typeface="Calibri"/>
              <a:cs typeface="Calibri"/>
              <a:sym typeface="Calibri"/>
            </a:endParaRPr>
          </a:p>
        </p:txBody>
      </p:sp>
      <p:pic>
        <p:nvPicPr>
          <p:cNvPr id="167" name="Shape 167"/>
          <p:cNvPicPr preferRelativeResize="0"/>
          <p:nvPr/>
        </p:nvPicPr>
        <p:blipFill>
          <a:blip r:embed="rId3">
            <a:alphaModFix/>
          </a:blip>
          <a:stretch>
            <a:fillRect/>
          </a:stretch>
        </p:blipFill>
        <p:spPr>
          <a:xfrm>
            <a:off x="2995375" y="2945500"/>
            <a:ext cx="6687874" cy="3254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idx="1" type="body"/>
          </p:nvPr>
        </p:nvSpPr>
        <p:spPr>
          <a:xfrm>
            <a:off x="312525" y="1322200"/>
            <a:ext cx="6823500" cy="2821200"/>
          </a:xfrm>
          <a:prstGeom prst="rect">
            <a:avLst/>
          </a:prstGeom>
          <a:noFill/>
          <a:ln>
            <a:noFill/>
          </a:ln>
        </p:spPr>
        <p:txBody>
          <a:bodyPr anchorCtr="0" anchor="t" bIns="45700" lIns="274300" spcFirstLastPara="1" rIns="274300" wrap="square" tIns="45700">
            <a:noAutofit/>
          </a:bodyPr>
          <a:lstStyle/>
          <a:p>
            <a:pPr indent="-381000" lvl="0" marL="457200" rtl="0">
              <a:spcBef>
                <a:spcPts val="0"/>
              </a:spcBef>
              <a:spcAft>
                <a:spcPts val="0"/>
              </a:spcAft>
              <a:buClr>
                <a:srgbClr val="000000"/>
              </a:buClr>
              <a:buSzPts val="2400"/>
              <a:buChar char="●"/>
            </a:pPr>
            <a:r>
              <a:rPr lang="en-US">
                <a:solidFill>
                  <a:srgbClr val="000000"/>
                </a:solidFill>
              </a:rPr>
              <a:t>Acoustic pinger will act as the beacon from the flight recorder</a:t>
            </a:r>
            <a:endParaRPr>
              <a:solidFill>
                <a:srgbClr val="000000"/>
              </a:solidFill>
            </a:endParaRPr>
          </a:p>
          <a:p>
            <a:pPr indent="-381000" lvl="0" marL="457200" rtl="0">
              <a:spcBef>
                <a:spcPts val="0"/>
              </a:spcBef>
              <a:spcAft>
                <a:spcPts val="0"/>
              </a:spcAft>
              <a:buClr>
                <a:srgbClr val="000000"/>
              </a:buClr>
              <a:buSzPts val="2400"/>
              <a:buChar char="●"/>
            </a:pPr>
            <a:r>
              <a:rPr lang="en-US">
                <a:solidFill>
                  <a:srgbClr val="000000"/>
                </a:solidFill>
              </a:rPr>
              <a:t>In the process of finding an acoustic pinger to use. Potential sources:</a:t>
            </a:r>
            <a:endParaRPr>
              <a:solidFill>
                <a:srgbClr val="000000"/>
              </a:solidFill>
            </a:endParaRPr>
          </a:p>
          <a:p>
            <a:pPr indent="-361950" lvl="1" marL="914400" rtl="0">
              <a:spcBef>
                <a:spcPts val="0"/>
              </a:spcBef>
              <a:spcAft>
                <a:spcPts val="0"/>
              </a:spcAft>
              <a:buClr>
                <a:srgbClr val="000000"/>
              </a:buClr>
              <a:buSzPts val="2100"/>
              <a:buChar char="○"/>
            </a:pPr>
            <a:r>
              <a:rPr lang="en-US">
                <a:solidFill>
                  <a:srgbClr val="000000"/>
                </a:solidFill>
              </a:rPr>
              <a:t>Woodruff Building of Mechanical Engineering</a:t>
            </a:r>
            <a:endParaRPr>
              <a:solidFill>
                <a:srgbClr val="000000"/>
              </a:solidFill>
            </a:endParaRPr>
          </a:p>
          <a:p>
            <a:pPr indent="-361950" lvl="2" marL="1371600" marR="0" rtl="0" algn="l">
              <a:spcBef>
                <a:spcPts val="0"/>
              </a:spcBef>
              <a:spcAft>
                <a:spcPts val="0"/>
              </a:spcAft>
              <a:buClr>
                <a:srgbClr val="000000"/>
              </a:buClr>
              <a:buSzPts val="2100"/>
              <a:buChar char="■"/>
            </a:pPr>
            <a:r>
              <a:rPr lang="en-US">
                <a:solidFill>
                  <a:srgbClr val="000000"/>
                </a:solidFill>
              </a:rPr>
              <a:t>Dr. Ji-Xun Zhou: Principal Research Scientist in Acoustics and Dynamics</a:t>
            </a:r>
            <a:endParaRPr>
              <a:solidFill>
                <a:srgbClr val="000000"/>
              </a:solidFill>
            </a:endParaRPr>
          </a:p>
          <a:p>
            <a:pPr indent="0" lvl="0" marL="0" marR="0" rtl="0" algn="l">
              <a:spcBef>
                <a:spcPts val="0"/>
              </a:spcBef>
              <a:spcAft>
                <a:spcPts val="0"/>
              </a:spcAft>
              <a:buNone/>
            </a:pPr>
            <a:r>
              <a:t/>
            </a:r>
            <a:endParaRPr>
              <a:solidFill>
                <a:srgbClr val="000000"/>
              </a:solidFill>
            </a:endParaRPr>
          </a:p>
          <a:p>
            <a:pPr indent="0" lvl="0" marL="0" marR="0" rtl="0" algn="l">
              <a:spcBef>
                <a:spcPts val="0"/>
              </a:spcBef>
              <a:spcAft>
                <a:spcPts val="0"/>
              </a:spcAft>
              <a:buClr>
                <a:srgbClr val="262626"/>
              </a:buClr>
              <a:buSzPts val="2400"/>
              <a:buFont typeface="Arial"/>
              <a:buNone/>
            </a:pPr>
            <a:r>
              <a:t/>
            </a:r>
            <a:endParaRPr>
              <a:solidFill>
                <a:srgbClr val="000000"/>
              </a:solidFill>
            </a:endParaRPr>
          </a:p>
        </p:txBody>
      </p:sp>
      <p:sp>
        <p:nvSpPr>
          <p:cNvPr id="173" name="Shape 173"/>
          <p:cNvSpPr txBox="1"/>
          <p:nvPr>
            <p:ph type="title"/>
          </p:nvPr>
        </p:nvSpPr>
        <p:spPr>
          <a:xfrm>
            <a:off x="0" y="0"/>
            <a:ext cx="7687800" cy="991500"/>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TESTING</a:t>
            </a:r>
            <a:endParaRPr b="0" i="0" sz="2400" u="none" cap="none" strike="noStrike">
              <a:solidFill>
                <a:srgbClr val="EEB211"/>
              </a:solidFill>
              <a:latin typeface="Calibri"/>
              <a:ea typeface="Calibri"/>
              <a:cs typeface="Calibri"/>
              <a:sym typeface="Calibri"/>
            </a:endParaRPr>
          </a:p>
        </p:txBody>
      </p:sp>
      <p:pic>
        <p:nvPicPr>
          <p:cNvPr id="174" name="Shape 174"/>
          <p:cNvPicPr preferRelativeResize="0"/>
          <p:nvPr/>
        </p:nvPicPr>
        <p:blipFill>
          <a:blip r:embed="rId3">
            <a:alphaModFix/>
          </a:blip>
          <a:stretch>
            <a:fillRect/>
          </a:stretch>
        </p:blipFill>
        <p:spPr>
          <a:xfrm>
            <a:off x="8111225" y="1797179"/>
            <a:ext cx="2877625" cy="1622975"/>
          </a:xfrm>
          <a:prstGeom prst="rect">
            <a:avLst/>
          </a:prstGeom>
          <a:noFill/>
          <a:ln>
            <a:noFill/>
          </a:ln>
        </p:spPr>
      </p:pic>
      <p:pic>
        <p:nvPicPr>
          <p:cNvPr id="175" name="Shape 175"/>
          <p:cNvPicPr preferRelativeResize="0"/>
          <p:nvPr/>
        </p:nvPicPr>
        <p:blipFill>
          <a:blip r:embed="rId4">
            <a:alphaModFix/>
          </a:blip>
          <a:stretch>
            <a:fillRect/>
          </a:stretch>
        </p:blipFill>
        <p:spPr>
          <a:xfrm>
            <a:off x="7501600" y="3946875"/>
            <a:ext cx="4096875" cy="217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HARDWARE SELECTION</a:t>
            </a:r>
            <a:endParaRPr/>
          </a:p>
        </p:txBody>
      </p:sp>
      <p:pic>
        <p:nvPicPr>
          <p:cNvPr id="181" name="Shape 181"/>
          <p:cNvPicPr preferRelativeResize="0"/>
          <p:nvPr/>
        </p:nvPicPr>
        <p:blipFill>
          <a:blip r:embed="rId3">
            <a:alphaModFix/>
          </a:blip>
          <a:stretch>
            <a:fillRect/>
          </a:stretch>
        </p:blipFill>
        <p:spPr>
          <a:xfrm>
            <a:off x="90875" y="1282275"/>
            <a:ext cx="11887199" cy="1700018"/>
          </a:xfrm>
          <a:prstGeom prst="rect">
            <a:avLst/>
          </a:prstGeom>
          <a:noFill/>
          <a:ln>
            <a:noFill/>
          </a:ln>
        </p:spPr>
      </p:pic>
      <p:pic>
        <p:nvPicPr>
          <p:cNvPr id="182" name="Shape 182"/>
          <p:cNvPicPr preferRelativeResize="0"/>
          <p:nvPr/>
        </p:nvPicPr>
        <p:blipFill>
          <a:blip r:embed="rId4">
            <a:alphaModFix/>
          </a:blip>
          <a:stretch>
            <a:fillRect/>
          </a:stretch>
        </p:blipFill>
        <p:spPr>
          <a:xfrm>
            <a:off x="121650" y="3076875"/>
            <a:ext cx="11887199" cy="1415602"/>
          </a:xfrm>
          <a:prstGeom prst="rect">
            <a:avLst/>
          </a:prstGeom>
          <a:noFill/>
          <a:ln>
            <a:noFill/>
          </a:ln>
        </p:spPr>
      </p:pic>
      <p:pic>
        <p:nvPicPr>
          <p:cNvPr id="183" name="Shape 183"/>
          <p:cNvPicPr preferRelativeResize="0"/>
          <p:nvPr/>
        </p:nvPicPr>
        <p:blipFill>
          <a:blip r:embed="rId5">
            <a:alphaModFix/>
          </a:blip>
          <a:stretch>
            <a:fillRect/>
          </a:stretch>
        </p:blipFill>
        <p:spPr>
          <a:xfrm>
            <a:off x="121650" y="4550248"/>
            <a:ext cx="11887200" cy="1729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SOFTWARE</a:t>
            </a:r>
            <a:endParaRPr/>
          </a:p>
        </p:txBody>
      </p:sp>
      <p:pic>
        <p:nvPicPr>
          <p:cNvPr id="189" name="Shape 189"/>
          <p:cNvPicPr preferRelativeResize="0"/>
          <p:nvPr/>
        </p:nvPicPr>
        <p:blipFill>
          <a:blip r:embed="rId3">
            <a:alphaModFix/>
          </a:blip>
          <a:stretch>
            <a:fillRect/>
          </a:stretch>
        </p:blipFill>
        <p:spPr>
          <a:xfrm>
            <a:off x="180600" y="2563325"/>
            <a:ext cx="11830800" cy="1731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CONTROL FLOW</a:t>
            </a:r>
            <a:endParaRPr/>
          </a:p>
        </p:txBody>
      </p:sp>
      <p:pic>
        <p:nvPicPr>
          <p:cNvPr id="195" name="Shape 195"/>
          <p:cNvPicPr preferRelativeResize="0"/>
          <p:nvPr/>
        </p:nvPicPr>
        <p:blipFill>
          <a:blip r:embed="rId3">
            <a:alphaModFix/>
          </a:blip>
          <a:stretch>
            <a:fillRect/>
          </a:stretch>
        </p:blipFill>
        <p:spPr>
          <a:xfrm>
            <a:off x="180600" y="2557200"/>
            <a:ext cx="11830802" cy="174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 name="Shape 51"/>
        <p:cNvGrpSpPr/>
        <p:nvPr/>
      </p:nvGrpSpPr>
      <p:grpSpPr>
        <a:xfrm>
          <a:off x="0" y="0"/>
          <a:ext cx="0" cy="0"/>
          <a:chOff x="0" y="0"/>
          <a:chExt cx="0" cy="0"/>
        </a:xfrm>
      </p:grpSpPr>
      <p:grpSp>
        <p:nvGrpSpPr>
          <p:cNvPr id="52" name="Shape 52"/>
          <p:cNvGrpSpPr/>
          <p:nvPr/>
        </p:nvGrpSpPr>
        <p:grpSpPr>
          <a:xfrm>
            <a:off x="184547" y="3217367"/>
            <a:ext cx="4653817" cy="2899365"/>
            <a:chOff x="1271925" y="2571750"/>
            <a:chExt cx="1944600" cy="1569600"/>
          </a:xfrm>
        </p:grpSpPr>
        <p:sp>
          <p:nvSpPr>
            <p:cNvPr id="53" name="Shape 53"/>
            <p:cNvSpPr/>
            <p:nvPr/>
          </p:nvSpPr>
          <p:spPr>
            <a:xfrm flipH="1">
              <a:off x="1271925" y="2571750"/>
              <a:ext cx="1944600" cy="1569600"/>
            </a:xfrm>
            <a:prstGeom prst="round2DiagRect">
              <a:avLst>
                <a:gd fmla="val 0" name="adj1"/>
                <a:gd fmla="val 17764" name="adj2"/>
              </a:avLst>
            </a:prstGeom>
            <a:solidFill>
              <a:srgbClr val="F4B400"/>
            </a:solidFill>
            <a:ln>
              <a:noFill/>
            </a:ln>
          </p:spPr>
          <p:txBody>
            <a:bodyPr anchorCtr="0" anchor="ctr" bIns="121900" lIns="121900" spcFirstLastPara="1" rIns="121900" wrap="square" tIns="121900">
              <a:noAutofit/>
            </a:bodyPr>
            <a:lstStyle/>
            <a:p>
              <a:pPr indent="0" lvl="0" marL="0">
                <a:lnSpc>
                  <a:spcPct val="115000"/>
                </a:lnSpc>
                <a:spcBef>
                  <a:spcPts val="0"/>
                </a:spcBef>
                <a:spcAft>
                  <a:spcPts val="0"/>
                </a:spcAft>
                <a:buNone/>
              </a:pPr>
              <a:r>
                <a:t/>
              </a:r>
              <a:endParaRPr sz="1900">
                <a:latin typeface="Calibri"/>
                <a:ea typeface="Calibri"/>
                <a:cs typeface="Calibri"/>
                <a:sym typeface="Calibri"/>
              </a:endParaRPr>
            </a:p>
          </p:txBody>
        </p:sp>
        <p:sp>
          <p:nvSpPr>
            <p:cNvPr id="54" name="Shape 54"/>
            <p:cNvSpPr txBox="1"/>
            <p:nvPr/>
          </p:nvSpPr>
          <p:spPr>
            <a:xfrm>
              <a:off x="1496688" y="2649362"/>
              <a:ext cx="1451700" cy="459900"/>
            </a:xfrm>
            <a:prstGeom prst="rect">
              <a:avLst/>
            </a:prstGeom>
            <a:noFill/>
            <a:ln>
              <a:noFill/>
            </a:ln>
          </p:spPr>
          <p:txBody>
            <a:bodyPr anchorCtr="0" anchor="t" bIns="121900" lIns="121900" spcFirstLastPara="1" rIns="121900" wrap="square" tIns="121900">
              <a:noAutofit/>
            </a:bodyPr>
            <a:lstStyle/>
            <a:p>
              <a:pPr indent="0" lvl="0" marL="0" algn="ctr">
                <a:spcBef>
                  <a:spcPts val="0"/>
                </a:spcBef>
                <a:spcAft>
                  <a:spcPts val="0"/>
                </a:spcAft>
                <a:buNone/>
              </a:pPr>
              <a:r>
                <a:rPr b="1" lang="en-US" sz="2400">
                  <a:solidFill>
                    <a:srgbClr val="383838"/>
                  </a:solidFill>
                  <a:latin typeface="Calibri"/>
                  <a:ea typeface="Calibri"/>
                  <a:cs typeface="Calibri"/>
                  <a:sym typeface="Calibri"/>
                </a:rPr>
                <a:t>Specifications</a:t>
              </a:r>
              <a:endParaRPr sz="2400">
                <a:solidFill>
                  <a:srgbClr val="383838"/>
                </a:solidFill>
                <a:latin typeface="Calibri"/>
                <a:ea typeface="Calibri"/>
                <a:cs typeface="Calibri"/>
                <a:sym typeface="Calibri"/>
              </a:endParaRPr>
            </a:p>
          </p:txBody>
        </p:sp>
        <p:sp>
          <p:nvSpPr>
            <p:cNvPr id="55" name="Shape 55"/>
            <p:cNvSpPr txBox="1"/>
            <p:nvPr/>
          </p:nvSpPr>
          <p:spPr>
            <a:xfrm>
              <a:off x="1496691" y="2992646"/>
              <a:ext cx="1615800" cy="1148700"/>
            </a:xfrm>
            <a:prstGeom prst="rect">
              <a:avLst/>
            </a:prstGeom>
            <a:noFill/>
            <a:ln>
              <a:noFill/>
            </a:ln>
          </p:spPr>
          <p:txBody>
            <a:bodyPr anchorCtr="0" anchor="t" bIns="121900" lIns="121900" spcFirstLastPara="1" rIns="121900" wrap="square" tIns="121900">
              <a:noAutofit/>
            </a:bodyPr>
            <a:lstStyle/>
            <a:p>
              <a:pPr indent="-342900" lvl="0" marL="457200" rtl="0">
                <a:lnSpc>
                  <a:spcPct val="115000"/>
                </a:lnSpc>
                <a:spcBef>
                  <a:spcPts val="0"/>
                </a:spcBef>
                <a:spcAft>
                  <a:spcPts val="0"/>
                </a:spcAft>
                <a:buClr>
                  <a:srgbClr val="383838"/>
                </a:buClr>
                <a:buSzPts val="1800"/>
                <a:buFont typeface="Calibri"/>
                <a:buChar char="●"/>
              </a:pPr>
              <a:r>
                <a:rPr lang="en-US" sz="1800">
                  <a:solidFill>
                    <a:srgbClr val="383838"/>
                  </a:solidFill>
                  <a:latin typeface="Calibri"/>
                  <a:ea typeface="Calibri"/>
                  <a:cs typeface="Calibri"/>
                  <a:sym typeface="Calibri"/>
                </a:rPr>
                <a:t>Vehicle specifications</a:t>
              </a:r>
              <a:endParaRPr sz="1800">
                <a:solidFill>
                  <a:srgbClr val="383838"/>
                </a:solidFill>
                <a:latin typeface="Calibri"/>
                <a:ea typeface="Calibri"/>
                <a:cs typeface="Calibri"/>
                <a:sym typeface="Calibri"/>
              </a:endParaRPr>
            </a:p>
            <a:p>
              <a:pPr indent="-342900" lvl="0" marL="457200" rtl="0">
                <a:lnSpc>
                  <a:spcPct val="115000"/>
                </a:lnSpc>
                <a:spcBef>
                  <a:spcPts val="0"/>
                </a:spcBef>
                <a:spcAft>
                  <a:spcPts val="0"/>
                </a:spcAft>
                <a:buClr>
                  <a:srgbClr val="383838"/>
                </a:buClr>
                <a:buSzPts val="1800"/>
                <a:buFont typeface="Calibri"/>
                <a:buChar char="●"/>
              </a:pPr>
              <a:r>
                <a:rPr lang="en-US" sz="1800">
                  <a:solidFill>
                    <a:srgbClr val="383838"/>
                  </a:solidFill>
                  <a:latin typeface="Calibri"/>
                  <a:ea typeface="Calibri"/>
                  <a:cs typeface="Calibri"/>
                  <a:sym typeface="Calibri"/>
                </a:rPr>
                <a:t>Testing Specifications</a:t>
              </a:r>
              <a:endParaRPr sz="1800">
                <a:solidFill>
                  <a:srgbClr val="383838"/>
                </a:solidFill>
                <a:latin typeface="Calibri"/>
                <a:ea typeface="Calibri"/>
                <a:cs typeface="Calibri"/>
                <a:sym typeface="Calibri"/>
              </a:endParaRPr>
            </a:p>
            <a:p>
              <a:pPr indent="-342900" lvl="0" marL="457200">
                <a:lnSpc>
                  <a:spcPct val="115000"/>
                </a:lnSpc>
                <a:spcBef>
                  <a:spcPts val="0"/>
                </a:spcBef>
                <a:spcAft>
                  <a:spcPts val="0"/>
                </a:spcAft>
                <a:buClr>
                  <a:srgbClr val="383838"/>
                </a:buClr>
                <a:buSzPts val="1800"/>
                <a:buFont typeface="Calibri"/>
                <a:buChar char="●"/>
              </a:pPr>
              <a:r>
                <a:rPr lang="en-US" sz="1800">
                  <a:solidFill>
                    <a:srgbClr val="383838"/>
                  </a:solidFill>
                  <a:latin typeface="Calibri"/>
                  <a:ea typeface="Calibri"/>
                  <a:cs typeface="Calibri"/>
                  <a:sym typeface="Calibri"/>
                </a:rPr>
                <a:t>Approach</a:t>
              </a:r>
              <a:endParaRPr sz="1800">
                <a:solidFill>
                  <a:srgbClr val="383838"/>
                </a:solidFill>
                <a:latin typeface="Calibri"/>
                <a:ea typeface="Calibri"/>
                <a:cs typeface="Calibri"/>
                <a:sym typeface="Calibri"/>
              </a:endParaRPr>
            </a:p>
          </p:txBody>
        </p:sp>
      </p:grpSp>
      <p:grpSp>
        <p:nvGrpSpPr>
          <p:cNvPr id="56" name="Shape 56"/>
          <p:cNvGrpSpPr/>
          <p:nvPr/>
        </p:nvGrpSpPr>
        <p:grpSpPr>
          <a:xfrm>
            <a:off x="4838338" y="3217367"/>
            <a:ext cx="5141312" cy="2899365"/>
            <a:chOff x="3216514" y="2571750"/>
            <a:chExt cx="2148300" cy="1569600"/>
          </a:xfrm>
        </p:grpSpPr>
        <p:sp>
          <p:nvSpPr>
            <p:cNvPr id="57" name="Shape 57"/>
            <p:cNvSpPr/>
            <p:nvPr/>
          </p:nvSpPr>
          <p:spPr>
            <a:xfrm rot="10800000">
              <a:off x="3216519" y="2571750"/>
              <a:ext cx="1944600" cy="1569600"/>
            </a:xfrm>
            <a:prstGeom prst="round2DiagRect">
              <a:avLst>
                <a:gd fmla="val 0" name="adj1"/>
                <a:gd fmla="val 17764" name="adj2"/>
              </a:avLst>
            </a:prstGeom>
            <a:solidFill>
              <a:srgbClr val="F7CB4D"/>
            </a:solidFill>
            <a:ln>
              <a:noFill/>
            </a:ln>
          </p:spPr>
          <p:txBody>
            <a:bodyPr anchorCtr="0" anchor="ctr" bIns="121900" lIns="121900" spcFirstLastPara="1" rIns="121900" wrap="square" tIns="121900">
              <a:noAutofit/>
            </a:bodyPr>
            <a:lstStyle/>
            <a:p>
              <a:pPr indent="0" lvl="0" marL="0">
                <a:lnSpc>
                  <a:spcPct val="115000"/>
                </a:lnSpc>
                <a:spcBef>
                  <a:spcPts val="0"/>
                </a:spcBef>
                <a:spcAft>
                  <a:spcPts val="0"/>
                </a:spcAft>
                <a:buNone/>
              </a:pPr>
              <a:r>
                <a:t/>
              </a:r>
              <a:endParaRPr sz="1900">
                <a:latin typeface="Calibri"/>
                <a:ea typeface="Calibri"/>
                <a:cs typeface="Calibri"/>
                <a:sym typeface="Calibri"/>
              </a:endParaRPr>
            </a:p>
          </p:txBody>
        </p:sp>
        <p:sp>
          <p:nvSpPr>
            <p:cNvPr id="58" name="Shape 58"/>
            <p:cNvSpPr txBox="1"/>
            <p:nvPr/>
          </p:nvSpPr>
          <p:spPr>
            <a:xfrm>
              <a:off x="3462972" y="2631592"/>
              <a:ext cx="1451700" cy="459900"/>
            </a:xfrm>
            <a:prstGeom prst="rect">
              <a:avLst/>
            </a:prstGeom>
            <a:noFill/>
            <a:ln>
              <a:noFill/>
            </a:ln>
          </p:spPr>
          <p:txBody>
            <a:bodyPr anchorCtr="0" anchor="t" bIns="121900" lIns="121900" spcFirstLastPara="1" rIns="121900" wrap="square" tIns="121900">
              <a:noAutofit/>
            </a:bodyPr>
            <a:lstStyle/>
            <a:p>
              <a:pPr indent="0" lvl="0" marL="0" algn="ctr">
                <a:spcBef>
                  <a:spcPts val="0"/>
                </a:spcBef>
                <a:spcAft>
                  <a:spcPts val="0"/>
                </a:spcAft>
                <a:buNone/>
              </a:pPr>
              <a:r>
                <a:rPr b="1" lang="en-US" sz="2400">
                  <a:solidFill>
                    <a:srgbClr val="383838"/>
                  </a:solidFill>
                  <a:latin typeface="Calibri"/>
                  <a:ea typeface="Calibri"/>
                  <a:cs typeface="Calibri"/>
                  <a:sym typeface="Calibri"/>
                </a:rPr>
                <a:t>Key Milestones</a:t>
              </a:r>
              <a:endParaRPr sz="2400">
                <a:solidFill>
                  <a:srgbClr val="383838"/>
                </a:solidFill>
                <a:latin typeface="Calibri"/>
                <a:ea typeface="Calibri"/>
                <a:cs typeface="Calibri"/>
                <a:sym typeface="Calibri"/>
              </a:endParaRPr>
            </a:p>
          </p:txBody>
        </p:sp>
        <p:sp>
          <p:nvSpPr>
            <p:cNvPr id="59" name="Shape 59"/>
            <p:cNvSpPr txBox="1"/>
            <p:nvPr/>
          </p:nvSpPr>
          <p:spPr>
            <a:xfrm>
              <a:off x="3216514" y="2902767"/>
              <a:ext cx="2148300" cy="1068000"/>
            </a:xfrm>
            <a:prstGeom prst="rect">
              <a:avLst/>
            </a:prstGeom>
            <a:noFill/>
            <a:ln>
              <a:noFill/>
            </a:ln>
          </p:spPr>
          <p:txBody>
            <a:bodyPr anchorCtr="0" anchor="t" bIns="121900" lIns="121900" spcFirstLastPara="1" rIns="121900" wrap="square" tIns="121900">
              <a:noAutofit/>
            </a:bodyPr>
            <a:lstStyle/>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Select and order hardware 1/24/18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Finalize software 2/22/18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Create control flow 2/28/18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Integrate software and hardware 3/4/18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Tests single robot 3/4/18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Create multiple robots 4/8/18</a:t>
              </a:r>
              <a:endParaRPr>
                <a:solidFill>
                  <a:srgbClr val="383838"/>
                </a:solidFill>
                <a:latin typeface="Calibri"/>
                <a:ea typeface="Calibri"/>
                <a:cs typeface="Calibri"/>
                <a:sym typeface="Calibri"/>
              </a:endParaRPr>
            </a:p>
            <a:p>
              <a:pPr indent="-317500" lvl="0" marL="457200" rtl="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Test multiple robots 4/22/18</a:t>
              </a:r>
              <a:endParaRPr>
                <a:solidFill>
                  <a:srgbClr val="383838"/>
                </a:solidFill>
                <a:latin typeface="Calibri"/>
                <a:ea typeface="Calibri"/>
                <a:cs typeface="Calibri"/>
                <a:sym typeface="Calibri"/>
              </a:endParaRPr>
            </a:p>
            <a:p>
              <a:pPr indent="-317500" lvl="0" marL="457200">
                <a:lnSpc>
                  <a:spcPct val="115000"/>
                </a:lnSpc>
                <a:spcBef>
                  <a:spcPts val="0"/>
                </a:spcBef>
                <a:spcAft>
                  <a:spcPts val="0"/>
                </a:spcAft>
                <a:buClr>
                  <a:srgbClr val="383838"/>
                </a:buClr>
                <a:buSzPts val="1400"/>
                <a:buFont typeface="Calibri"/>
                <a:buChar char="●"/>
              </a:pPr>
              <a:r>
                <a:rPr lang="en-US">
                  <a:solidFill>
                    <a:srgbClr val="383838"/>
                  </a:solidFill>
                  <a:latin typeface="Calibri"/>
                  <a:ea typeface="Calibri"/>
                  <a:cs typeface="Calibri"/>
                  <a:sym typeface="Calibri"/>
                </a:rPr>
                <a:t>Design expo 4/24/18</a:t>
              </a:r>
              <a:endParaRPr>
                <a:solidFill>
                  <a:srgbClr val="383838"/>
                </a:solidFill>
                <a:latin typeface="Calibri"/>
                <a:ea typeface="Calibri"/>
                <a:cs typeface="Calibri"/>
                <a:sym typeface="Calibri"/>
              </a:endParaRPr>
            </a:p>
          </p:txBody>
        </p:sp>
      </p:grpSp>
      <p:grpSp>
        <p:nvGrpSpPr>
          <p:cNvPr id="60" name="Shape 60"/>
          <p:cNvGrpSpPr/>
          <p:nvPr/>
        </p:nvGrpSpPr>
        <p:grpSpPr>
          <a:xfrm>
            <a:off x="184547" y="318002"/>
            <a:ext cx="4653975" cy="2899365"/>
            <a:chOff x="1271925" y="1002150"/>
            <a:chExt cx="1944666" cy="1569600"/>
          </a:xfrm>
        </p:grpSpPr>
        <p:sp>
          <p:nvSpPr>
            <p:cNvPr id="61" name="Shape 61"/>
            <p:cNvSpPr/>
            <p:nvPr/>
          </p:nvSpPr>
          <p:spPr>
            <a:xfrm rot="10800000">
              <a:off x="1271925" y="1002150"/>
              <a:ext cx="1944600" cy="1569600"/>
            </a:xfrm>
            <a:prstGeom prst="round2DiagRect">
              <a:avLst>
                <a:gd fmla="val 0" name="adj1"/>
                <a:gd fmla="val 17764" name="adj2"/>
              </a:avLst>
            </a:prstGeom>
            <a:solidFill>
              <a:srgbClr val="F7CB4D"/>
            </a:solidFill>
            <a:ln>
              <a:noFill/>
            </a:ln>
          </p:spPr>
          <p:txBody>
            <a:bodyPr anchorCtr="0" anchor="ctr" bIns="121900" lIns="121900" spcFirstLastPara="1" rIns="121900" wrap="square" tIns="121900">
              <a:noAutofit/>
            </a:bodyPr>
            <a:lstStyle/>
            <a:p>
              <a:pPr indent="0" lvl="0" marL="0">
                <a:lnSpc>
                  <a:spcPct val="115000"/>
                </a:lnSpc>
                <a:spcBef>
                  <a:spcPts val="0"/>
                </a:spcBef>
                <a:spcAft>
                  <a:spcPts val="0"/>
                </a:spcAft>
                <a:buNone/>
              </a:pPr>
              <a:r>
                <a:t/>
              </a:r>
              <a:endParaRPr sz="1900"/>
            </a:p>
          </p:txBody>
        </p:sp>
        <p:sp>
          <p:nvSpPr>
            <p:cNvPr id="62" name="Shape 62"/>
            <p:cNvSpPr txBox="1"/>
            <p:nvPr/>
          </p:nvSpPr>
          <p:spPr>
            <a:xfrm>
              <a:off x="1518369" y="1086502"/>
              <a:ext cx="1451700" cy="459900"/>
            </a:xfrm>
            <a:prstGeom prst="rect">
              <a:avLst/>
            </a:prstGeom>
            <a:noFill/>
            <a:ln>
              <a:noFill/>
            </a:ln>
          </p:spPr>
          <p:txBody>
            <a:bodyPr anchorCtr="0" anchor="t" bIns="121900" lIns="121900" spcFirstLastPara="1" rIns="121900" wrap="square" tIns="121900">
              <a:noAutofit/>
            </a:bodyPr>
            <a:lstStyle/>
            <a:p>
              <a:pPr indent="0" lvl="0" marL="0" algn="ctr">
                <a:spcBef>
                  <a:spcPts val="0"/>
                </a:spcBef>
                <a:spcAft>
                  <a:spcPts val="0"/>
                </a:spcAft>
                <a:buNone/>
              </a:pPr>
              <a:r>
                <a:rPr b="1" lang="en-US" sz="2400">
                  <a:solidFill>
                    <a:srgbClr val="383838"/>
                  </a:solidFill>
                  <a:latin typeface="Calibri"/>
                  <a:ea typeface="Calibri"/>
                  <a:cs typeface="Calibri"/>
                  <a:sym typeface="Calibri"/>
                </a:rPr>
                <a:t>Vision</a:t>
              </a:r>
              <a:endParaRPr sz="2400">
                <a:solidFill>
                  <a:srgbClr val="383838"/>
                </a:solidFill>
                <a:latin typeface="Calibri"/>
                <a:ea typeface="Calibri"/>
                <a:cs typeface="Calibri"/>
                <a:sym typeface="Calibri"/>
              </a:endParaRPr>
            </a:p>
          </p:txBody>
        </p:sp>
        <p:sp>
          <p:nvSpPr>
            <p:cNvPr id="63" name="Shape 63"/>
            <p:cNvSpPr txBox="1"/>
            <p:nvPr/>
          </p:nvSpPr>
          <p:spPr>
            <a:xfrm>
              <a:off x="1496691" y="1412713"/>
              <a:ext cx="1719900" cy="804300"/>
            </a:xfrm>
            <a:prstGeom prst="rect">
              <a:avLst/>
            </a:prstGeom>
            <a:noFill/>
            <a:ln>
              <a:noFill/>
            </a:ln>
          </p:spPr>
          <p:txBody>
            <a:bodyPr anchorCtr="0" anchor="t" bIns="121900" lIns="121900" spcFirstLastPara="1" rIns="121900" wrap="square" tIns="121900">
              <a:noAutofit/>
            </a:bodyPr>
            <a:lstStyle/>
            <a:p>
              <a:pPr indent="0" lvl="0" marL="0" rtl="0">
                <a:lnSpc>
                  <a:spcPct val="100000"/>
                </a:lnSpc>
                <a:spcBef>
                  <a:spcPts val="0"/>
                </a:spcBef>
                <a:spcAft>
                  <a:spcPts val="0"/>
                </a:spcAft>
                <a:buClr>
                  <a:schemeClr val="dk1"/>
                </a:buClr>
                <a:buSzPts val="1100"/>
                <a:buFont typeface="Arial"/>
                <a:buNone/>
              </a:pPr>
              <a:r>
                <a:rPr lang="en-US" sz="1800">
                  <a:solidFill>
                    <a:srgbClr val="222222"/>
                  </a:solidFill>
                  <a:latin typeface="Calibri"/>
                  <a:ea typeface="Calibri"/>
                  <a:cs typeface="Calibri"/>
                  <a:sym typeface="Calibri"/>
                </a:rPr>
                <a:t>Develop a swarm robotics system of six autonomous underwater vehicles (AUVs) that would aid in the search and retrieval missions for flight recorders</a:t>
              </a:r>
              <a:endParaRPr sz="1800">
                <a:solidFill>
                  <a:srgbClr val="383838"/>
                </a:solidFill>
                <a:latin typeface="Calibri"/>
                <a:ea typeface="Calibri"/>
                <a:cs typeface="Calibri"/>
                <a:sym typeface="Calibri"/>
              </a:endParaRPr>
            </a:p>
          </p:txBody>
        </p:sp>
      </p:grpSp>
      <p:grpSp>
        <p:nvGrpSpPr>
          <p:cNvPr id="64" name="Shape 64"/>
          <p:cNvGrpSpPr/>
          <p:nvPr/>
        </p:nvGrpSpPr>
        <p:grpSpPr>
          <a:xfrm>
            <a:off x="4838350" y="318002"/>
            <a:ext cx="4653817" cy="2899365"/>
            <a:chOff x="3216519" y="1002150"/>
            <a:chExt cx="1944600" cy="1569600"/>
          </a:xfrm>
        </p:grpSpPr>
        <p:sp>
          <p:nvSpPr>
            <p:cNvPr id="65" name="Shape 65"/>
            <p:cNvSpPr/>
            <p:nvPr/>
          </p:nvSpPr>
          <p:spPr>
            <a:xfrm flipH="1">
              <a:off x="3216519" y="1002150"/>
              <a:ext cx="1944600" cy="1569600"/>
            </a:xfrm>
            <a:prstGeom prst="round2DiagRect">
              <a:avLst>
                <a:gd fmla="val 0" name="adj1"/>
                <a:gd fmla="val 17764" name="adj2"/>
              </a:avLst>
            </a:prstGeom>
            <a:solidFill>
              <a:srgbClr val="F4B400"/>
            </a:solidFill>
            <a:ln>
              <a:noFill/>
            </a:ln>
          </p:spPr>
          <p:txBody>
            <a:bodyPr anchorCtr="0" anchor="ctr" bIns="121900" lIns="121900" spcFirstLastPara="1" rIns="121900" wrap="square" tIns="121900">
              <a:noAutofit/>
            </a:bodyPr>
            <a:lstStyle/>
            <a:p>
              <a:pPr indent="0" lvl="0" marL="0">
                <a:lnSpc>
                  <a:spcPct val="115000"/>
                </a:lnSpc>
                <a:spcBef>
                  <a:spcPts val="0"/>
                </a:spcBef>
                <a:spcAft>
                  <a:spcPts val="0"/>
                </a:spcAft>
                <a:buNone/>
              </a:pPr>
              <a:r>
                <a:t/>
              </a:r>
              <a:endParaRPr sz="1900"/>
            </a:p>
          </p:txBody>
        </p:sp>
        <p:sp>
          <p:nvSpPr>
            <p:cNvPr id="66" name="Shape 66"/>
            <p:cNvSpPr txBox="1"/>
            <p:nvPr/>
          </p:nvSpPr>
          <p:spPr>
            <a:xfrm>
              <a:off x="3461163" y="1075607"/>
              <a:ext cx="1451700" cy="459900"/>
            </a:xfrm>
            <a:prstGeom prst="rect">
              <a:avLst/>
            </a:prstGeom>
            <a:noFill/>
            <a:ln>
              <a:noFill/>
            </a:ln>
          </p:spPr>
          <p:txBody>
            <a:bodyPr anchorCtr="0" anchor="t" bIns="121900" lIns="121900" spcFirstLastPara="1" rIns="121900" wrap="square" tIns="121900">
              <a:noAutofit/>
            </a:bodyPr>
            <a:lstStyle/>
            <a:p>
              <a:pPr indent="0" lvl="0" marL="0" algn="ctr">
                <a:spcBef>
                  <a:spcPts val="0"/>
                </a:spcBef>
                <a:spcAft>
                  <a:spcPts val="0"/>
                </a:spcAft>
                <a:buNone/>
              </a:pPr>
              <a:r>
                <a:rPr b="1" lang="en-US" sz="2400">
                  <a:solidFill>
                    <a:srgbClr val="383838"/>
                  </a:solidFill>
                  <a:latin typeface="Calibri"/>
                  <a:ea typeface="Calibri"/>
                  <a:cs typeface="Calibri"/>
                  <a:sym typeface="Calibri"/>
                </a:rPr>
                <a:t>Objectives</a:t>
              </a:r>
              <a:endParaRPr sz="2400">
                <a:solidFill>
                  <a:srgbClr val="383838"/>
                </a:solidFill>
                <a:latin typeface="Calibri"/>
                <a:ea typeface="Calibri"/>
                <a:cs typeface="Calibri"/>
                <a:sym typeface="Calibri"/>
              </a:endParaRPr>
            </a:p>
          </p:txBody>
        </p:sp>
        <p:sp>
          <p:nvSpPr>
            <p:cNvPr id="67" name="Shape 67"/>
            <p:cNvSpPr txBox="1"/>
            <p:nvPr/>
          </p:nvSpPr>
          <p:spPr>
            <a:xfrm>
              <a:off x="3461165" y="1413898"/>
              <a:ext cx="1605600" cy="746100"/>
            </a:xfrm>
            <a:prstGeom prst="rect">
              <a:avLst/>
            </a:prstGeom>
            <a:noFill/>
            <a:ln>
              <a:noFill/>
            </a:ln>
          </p:spPr>
          <p:txBody>
            <a:bodyPr anchorCtr="0" anchor="t" bIns="121900" lIns="121900" spcFirstLastPara="1" rIns="121900" wrap="square" tIns="121900">
              <a:noAutofit/>
            </a:bodyPr>
            <a:lstStyle/>
            <a:p>
              <a:pPr indent="0" lvl="0" marL="0">
                <a:lnSpc>
                  <a:spcPct val="115000"/>
                </a:lnSpc>
                <a:spcBef>
                  <a:spcPts val="0"/>
                </a:spcBef>
                <a:spcAft>
                  <a:spcPts val="2100"/>
                </a:spcAft>
                <a:buNone/>
              </a:pPr>
              <a:r>
                <a:rPr lang="en-US" sz="1800">
                  <a:solidFill>
                    <a:schemeClr val="dk1"/>
                  </a:solidFill>
                  <a:latin typeface="Calibri"/>
                  <a:ea typeface="Calibri"/>
                  <a:cs typeface="Calibri"/>
                  <a:sym typeface="Calibri"/>
                </a:rPr>
                <a:t>Design and prototype a system that will allow six robots to collaborate with one another in an underwater setting</a:t>
              </a:r>
              <a:endParaRPr sz="1800">
                <a:solidFill>
                  <a:srgbClr val="383838"/>
                </a:solidFill>
                <a:latin typeface="Calibri"/>
                <a:ea typeface="Calibri"/>
                <a:cs typeface="Calibri"/>
                <a:sym typeface="Calibri"/>
              </a:endParaRPr>
            </a:p>
          </p:txBody>
        </p:sp>
      </p:grpSp>
      <p:grpSp>
        <p:nvGrpSpPr>
          <p:cNvPr id="68" name="Shape 68"/>
          <p:cNvGrpSpPr/>
          <p:nvPr/>
        </p:nvGrpSpPr>
        <p:grpSpPr>
          <a:xfrm>
            <a:off x="4589609" y="3005475"/>
            <a:ext cx="567491" cy="445422"/>
            <a:chOff x="3157188" y="909150"/>
            <a:chExt cx="470400" cy="470400"/>
          </a:xfrm>
        </p:grpSpPr>
        <p:sp>
          <p:nvSpPr>
            <p:cNvPr id="69" name="Shape 69"/>
            <p:cNvSpPr/>
            <p:nvPr/>
          </p:nvSpPr>
          <p:spPr>
            <a:xfrm>
              <a:off x="3157188" y="909150"/>
              <a:ext cx="470400" cy="470400"/>
            </a:xfrm>
            <a:prstGeom prst="ellipse">
              <a:avLst/>
            </a:prstGeom>
            <a:solidFill>
              <a:srgbClr val="37474F"/>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p>
          </p:txBody>
        </p:sp>
        <p:sp>
          <p:nvSpPr>
            <p:cNvPr id="70" name="Shape 70"/>
            <p:cNvSpPr/>
            <p:nvPr/>
          </p:nvSpPr>
          <p:spPr>
            <a:xfrm>
              <a:off x="3243138" y="995100"/>
              <a:ext cx="298500" cy="298500"/>
            </a:xfrm>
            <a:prstGeom prst="mathPlus">
              <a:avLst>
                <a:gd fmla="val 9900" name="adj1"/>
              </a:avLst>
            </a:prstGeom>
            <a:solidFill>
              <a:srgbClr val="FFFFFF"/>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HARDWARE/SOFTWARE INTEGRATION</a:t>
            </a:r>
            <a:endParaRPr/>
          </a:p>
        </p:txBody>
      </p:sp>
      <p:pic>
        <p:nvPicPr>
          <p:cNvPr id="201" name="Shape 201"/>
          <p:cNvPicPr preferRelativeResize="0"/>
          <p:nvPr/>
        </p:nvPicPr>
        <p:blipFill>
          <a:blip r:embed="rId3">
            <a:alphaModFix/>
          </a:blip>
          <a:stretch>
            <a:fillRect/>
          </a:stretch>
        </p:blipFill>
        <p:spPr>
          <a:xfrm>
            <a:off x="180600" y="2400850"/>
            <a:ext cx="11830802" cy="2056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MULTIPLE ROBOTS</a:t>
            </a:r>
            <a:endParaRPr/>
          </a:p>
        </p:txBody>
      </p:sp>
      <p:pic>
        <p:nvPicPr>
          <p:cNvPr id="207" name="Shape 207"/>
          <p:cNvPicPr preferRelativeResize="0"/>
          <p:nvPr/>
        </p:nvPicPr>
        <p:blipFill>
          <a:blip r:embed="rId3">
            <a:alphaModFix/>
          </a:blip>
          <a:stretch>
            <a:fillRect/>
          </a:stretch>
        </p:blipFill>
        <p:spPr>
          <a:xfrm>
            <a:off x="180600" y="1413925"/>
            <a:ext cx="11830802" cy="1763500"/>
          </a:xfrm>
          <a:prstGeom prst="rect">
            <a:avLst/>
          </a:prstGeom>
          <a:noFill/>
          <a:ln>
            <a:noFill/>
          </a:ln>
        </p:spPr>
      </p:pic>
      <p:pic>
        <p:nvPicPr>
          <p:cNvPr id="208" name="Shape 208"/>
          <p:cNvPicPr preferRelativeResize="0"/>
          <p:nvPr/>
        </p:nvPicPr>
        <p:blipFill>
          <a:blip r:embed="rId4">
            <a:alphaModFix/>
          </a:blip>
          <a:stretch>
            <a:fillRect/>
          </a:stretch>
        </p:blipFill>
        <p:spPr>
          <a:xfrm>
            <a:off x="180600" y="3336975"/>
            <a:ext cx="11830802" cy="1780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SCHEDULE: DELIVERABLES</a:t>
            </a:r>
            <a:endParaRPr/>
          </a:p>
        </p:txBody>
      </p:sp>
      <p:pic>
        <p:nvPicPr>
          <p:cNvPr id="214" name="Shape 214"/>
          <p:cNvPicPr preferRelativeResize="0"/>
          <p:nvPr/>
        </p:nvPicPr>
        <p:blipFill>
          <a:blip r:embed="rId3">
            <a:alphaModFix/>
          </a:blip>
          <a:stretch>
            <a:fillRect/>
          </a:stretch>
        </p:blipFill>
        <p:spPr>
          <a:xfrm>
            <a:off x="180600" y="1413925"/>
            <a:ext cx="11830800" cy="2089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idx="1" type="body"/>
          </p:nvPr>
        </p:nvSpPr>
        <p:spPr>
          <a:xfrm>
            <a:off x="1" y="1109133"/>
            <a:ext cx="11830800" cy="4749900"/>
          </a:xfrm>
          <a:prstGeom prst="rect">
            <a:avLst/>
          </a:prstGeom>
          <a:noFill/>
          <a:ln>
            <a:noFill/>
          </a:ln>
        </p:spPr>
        <p:txBody>
          <a:bodyPr anchorCtr="0" anchor="t" bIns="45700" lIns="274300" spcFirstLastPara="1" rIns="274300" wrap="square" tIns="45700">
            <a:noAutofit/>
          </a:bodyPr>
          <a:lstStyle/>
          <a:p>
            <a:pPr indent="-381000" lvl="0" marL="457200" marR="0" rtl="0" algn="l">
              <a:spcBef>
                <a:spcPts val="0"/>
              </a:spcBef>
              <a:spcAft>
                <a:spcPts val="0"/>
              </a:spcAft>
              <a:buClr>
                <a:srgbClr val="000000"/>
              </a:buClr>
              <a:buSzPts val="2400"/>
              <a:buChar char="●"/>
            </a:pPr>
            <a:r>
              <a:rPr lang="en-US">
                <a:solidFill>
                  <a:srgbClr val="000000"/>
                </a:solidFill>
              </a:rPr>
              <a:t>F</a:t>
            </a:r>
            <a:r>
              <a:rPr lang="en-US">
                <a:solidFill>
                  <a:srgbClr val="000000"/>
                </a:solidFill>
              </a:rPr>
              <a:t>inalized all the parts, components and major design features. </a:t>
            </a:r>
            <a:endParaRPr>
              <a:solidFill>
                <a:srgbClr val="000000"/>
              </a:solidFill>
            </a:endParaRPr>
          </a:p>
          <a:p>
            <a:pPr indent="0" lvl="0" marL="0" marR="0" rtl="0" algn="l">
              <a:spcBef>
                <a:spcPts val="0"/>
              </a:spcBef>
              <a:spcAft>
                <a:spcPts val="0"/>
              </a:spcAft>
              <a:buNone/>
            </a:pPr>
            <a:r>
              <a:t/>
            </a:r>
            <a:endParaRPr>
              <a:solidFill>
                <a:srgbClr val="000000"/>
              </a:solidFill>
            </a:endParaRPr>
          </a:p>
          <a:p>
            <a:pPr indent="-381000" lvl="0" marL="457200" marR="0" rtl="0" algn="l">
              <a:spcBef>
                <a:spcPts val="0"/>
              </a:spcBef>
              <a:spcAft>
                <a:spcPts val="0"/>
              </a:spcAft>
              <a:buClr>
                <a:srgbClr val="000000"/>
              </a:buClr>
              <a:buSzPts val="2400"/>
              <a:buChar char="●"/>
            </a:pPr>
            <a:r>
              <a:rPr lang="en-US">
                <a:solidFill>
                  <a:srgbClr val="000000"/>
                </a:solidFill>
              </a:rPr>
              <a:t>Met with Dr. Magnus Egerstedt to determine suitable coverage control algorithms for multi-agent systems used for beacon detection. </a:t>
            </a:r>
            <a:endParaRPr>
              <a:solidFill>
                <a:srgbClr val="000000"/>
              </a:solidFill>
            </a:endParaRPr>
          </a:p>
          <a:p>
            <a:pPr indent="0" lvl="0" marL="0" marR="0" rtl="0" algn="l">
              <a:spcBef>
                <a:spcPts val="0"/>
              </a:spcBef>
              <a:spcAft>
                <a:spcPts val="0"/>
              </a:spcAft>
              <a:buNone/>
            </a:pPr>
            <a:r>
              <a:t/>
            </a:r>
            <a:endParaRPr>
              <a:solidFill>
                <a:srgbClr val="000000"/>
              </a:solidFill>
            </a:endParaRPr>
          </a:p>
          <a:p>
            <a:pPr indent="-381000" lvl="0" marL="457200" marR="0" rtl="0" algn="l">
              <a:spcBef>
                <a:spcPts val="0"/>
              </a:spcBef>
              <a:spcAft>
                <a:spcPts val="0"/>
              </a:spcAft>
              <a:buClr>
                <a:srgbClr val="000000"/>
              </a:buClr>
              <a:buSzPts val="2400"/>
              <a:buChar char="●"/>
            </a:pPr>
            <a:r>
              <a:rPr lang="en-US">
                <a:solidFill>
                  <a:srgbClr val="000000"/>
                </a:solidFill>
              </a:rPr>
              <a:t>Method to acquire distance measurements underwater and the development for underwater communication protocol still needs to be researched and tested.</a:t>
            </a:r>
            <a:endParaRPr>
              <a:solidFill>
                <a:srgbClr val="000000"/>
              </a:solidFill>
            </a:endParaRPr>
          </a:p>
          <a:p>
            <a:pPr indent="0" lvl="0" marL="0" rtl="0">
              <a:spcBef>
                <a:spcPts val="0"/>
              </a:spcBef>
              <a:spcAft>
                <a:spcPts val="0"/>
              </a:spcAft>
              <a:buNone/>
            </a:pPr>
            <a:r>
              <a:t/>
            </a:r>
            <a:endParaRPr>
              <a:solidFill>
                <a:schemeClr val="dk1"/>
              </a:solidFill>
            </a:endParaRPr>
          </a:p>
          <a:p>
            <a:pPr indent="-381000" lvl="0" marL="457200" rtl="0">
              <a:spcBef>
                <a:spcPts val="0"/>
              </a:spcBef>
              <a:spcAft>
                <a:spcPts val="0"/>
              </a:spcAft>
              <a:buClr>
                <a:srgbClr val="000000"/>
              </a:buClr>
              <a:buSzPts val="2400"/>
              <a:buChar char="●"/>
            </a:pPr>
            <a:r>
              <a:rPr lang="en-US">
                <a:solidFill>
                  <a:schemeClr val="dk1"/>
                </a:solidFill>
              </a:rPr>
              <a:t>Reached out to Dr. Ji-Xun Zhou, Georgia Tech’s Principal Research Scientist in Acoustics and Dynamics, for an acoustic pinger.</a:t>
            </a:r>
            <a:endParaRPr>
              <a:solidFill>
                <a:srgbClr val="000000"/>
              </a:solidFill>
            </a:endParaRPr>
          </a:p>
          <a:p>
            <a:pPr indent="0" lvl="0" marL="0" marR="0" rtl="0" algn="l">
              <a:spcBef>
                <a:spcPts val="0"/>
              </a:spcBef>
              <a:spcAft>
                <a:spcPts val="0"/>
              </a:spcAft>
              <a:buNone/>
            </a:pPr>
            <a:r>
              <a:t/>
            </a:r>
            <a:endParaRPr>
              <a:solidFill>
                <a:srgbClr val="000000"/>
              </a:solidFill>
            </a:endParaRPr>
          </a:p>
        </p:txBody>
      </p:sp>
      <p:sp>
        <p:nvSpPr>
          <p:cNvPr id="220" name="Shape 220"/>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CURRENT PROJECT STATUS</a:t>
            </a:r>
            <a:endParaRPr b="0" i="0" sz="2400" u="none" cap="none" strike="noStrike">
              <a:solidFill>
                <a:srgbClr val="EEB21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ctrTitle"/>
          </p:nvPr>
        </p:nvSpPr>
        <p:spPr>
          <a:xfrm>
            <a:off x="2698050" y="2663442"/>
            <a:ext cx="6795900" cy="2235300"/>
          </a:xfrm>
          <a:prstGeom prst="rect">
            <a:avLst/>
          </a:prstGeom>
          <a:noFill/>
          <a:ln>
            <a:noFill/>
          </a:ln>
        </p:spPr>
        <p:txBody>
          <a:bodyPr anchorCtr="0" anchor="b" bIns="45700" lIns="91425" spcFirstLastPara="1" rIns="91425" wrap="square" tIns="45700">
            <a:noAutofit/>
          </a:bodyPr>
          <a:lstStyle/>
          <a:p>
            <a:pPr indent="0" lvl="0" marL="0" marR="0" rtl="0" algn="ctr">
              <a:lnSpc>
                <a:spcPct val="133333"/>
              </a:lnSpc>
              <a:spcBef>
                <a:spcPts val="0"/>
              </a:spcBef>
              <a:spcAft>
                <a:spcPts val="0"/>
              </a:spcAft>
              <a:buClr>
                <a:srgbClr val="7F7F7F"/>
              </a:buClr>
              <a:buSzPts val="3600"/>
              <a:buFont typeface="Calibri"/>
              <a:buNone/>
            </a:pPr>
            <a:r>
              <a:rPr lang="en-US"/>
              <a:t>Thank you</a:t>
            </a:r>
            <a:endParaRPr/>
          </a:p>
          <a:p>
            <a:pPr indent="0" lvl="0" marL="0" marR="0" rtl="0" algn="ctr">
              <a:lnSpc>
                <a:spcPct val="133333"/>
              </a:lnSpc>
              <a:spcBef>
                <a:spcPts val="0"/>
              </a:spcBef>
              <a:spcAft>
                <a:spcPts val="0"/>
              </a:spcAft>
              <a:buClr>
                <a:srgbClr val="7F7F7F"/>
              </a:buClr>
              <a:buSzPts val="3600"/>
              <a:buFont typeface="Calibri"/>
              <a:buNone/>
            </a:pPr>
            <a:r>
              <a:rPr b="1" i="0" lang="en-US" sz="3600" u="none" cap="none" strike="noStrike">
                <a:solidFill>
                  <a:srgbClr val="7F7F7F"/>
                </a:solidFill>
                <a:latin typeface="Calibri"/>
                <a:ea typeface="Calibri"/>
                <a:cs typeface="Calibri"/>
                <a:sym typeface="Calibri"/>
              </a:rPr>
              <a:t>QUESTIONS?</a:t>
            </a:r>
            <a:endParaRPr b="1" i="0" sz="3600" u="none" cap="none" strike="noStrike">
              <a:solidFill>
                <a:srgbClr val="7F7F7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idx="1" type="body"/>
          </p:nvPr>
        </p:nvSpPr>
        <p:spPr>
          <a:xfrm>
            <a:off x="1" y="1054058"/>
            <a:ext cx="11830800" cy="4749900"/>
          </a:xfrm>
          <a:prstGeom prst="rect">
            <a:avLst/>
          </a:prstGeom>
          <a:noFill/>
          <a:ln>
            <a:noFill/>
          </a:ln>
        </p:spPr>
        <p:txBody>
          <a:bodyPr anchorCtr="0" anchor="t" bIns="45700" lIns="274300" spcFirstLastPara="1" rIns="274300" wrap="square" tIns="45700">
            <a:noAutofit/>
          </a:bodyPr>
          <a:lstStyle/>
          <a:p>
            <a:pPr indent="-381000" lvl="0" marL="457200" rtl="0">
              <a:spcBef>
                <a:spcPts val="0"/>
              </a:spcBef>
              <a:spcAft>
                <a:spcPts val="0"/>
              </a:spcAft>
              <a:buClr>
                <a:srgbClr val="222222"/>
              </a:buClr>
              <a:buSzPts val="2400"/>
              <a:buFont typeface="Calibri"/>
              <a:buChar char="●"/>
            </a:pPr>
            <a:r>
              <a:rPr lang="en-US">
                <a:solidFill>
                  <a:srgbClr val="222222"/>
                </a:solidFill>
              </a:rPr>
              <a:t>Flight recorder retrieval is a time-sensitive mission</a:t>
            </a:r>
            <a:endParaRPr>
              <a:solidFill>
                <a:srgbClr val="222222"/>
              </a:solidFill>
            </a:endParaRPr>
          </a:p>
          <a:p>
            <a:pPr indent="-381000" lvl="0" marL="457200" rtl="0">
              <a:spcBef>
                <a:spcPts val="0"/>
              </a:spcBef>
              <a:spcAft>
                <a:spcPts val="0"/>
              </a:spcAft>
              <a:buClr>
                <a:srgbClr val="222222"/>
              </a:buClr>
              <a:buSzPts val="2400"/>
              <a:buFont typeface="Calibri"/>
              <a:buChar char="●"/>
            </a:pPr>
            <a:r>
              <a:rPr lang="en-US">
                <a:solidFill>
                  <a:srgbClr val="222222"/>
                </a:solidFill>
              </a:rPr>
              <a:t>Aid in search and retrieval missions for flight recorders</a:t>
            </a:r>
            <a:endParaRPr>
              <a:solidFill>
                <a:srgbClr val="222222"/>
              </a:solidFill>
            </a:endParaRPr>
          </a:p>
          <a:p>
            <a:pPr indent="-381000" lvl="0" marL="457200" rtl="0">
              <a:spcBef>
                <a:spcPts val="0"/>
              </a:spcBef>
              <a:spcAft>
                <a:spcPts val="0"/>
              </a:spcAft>
              <a:buClr>
                <a:srgbClr val="222222"/>
              </a:buClr>
              <a:buSzPts val="2400"/>
              <a:buFont typeface="Calibri"/>
              <a:buChar char="●"/>
            </a:pPr>
            <a:r>
              <a:rPr lang="en-US">
                <a:solidFill>
                  <a:srgbClr val="222222"/>
                </a:solidFill>
              </a:rPr>
              <a:t>How?</a:t>
            </a:r>
            <a:endParaRPr>
              <a:solidFill>
                <a:srgbClr val="222222"/>
              </a:solidFill>
            </a:endParaRPr>
          </a:p>
          <a:p>
            <a:pPr indent="-381000" lvl="1" marL="914400" rtl="0">
              <a:spcBef>
                <a:spcPts val="0"/>
              </a:spcBef>
              <a:spcAft>
                <a:spcPts val="0"/>
              </a:spcAft>
              <a:buClr>
                <a:srgbClr val="222222"/>
              </a:buClr>
              <a:buSzPts val="2400"/>
              <a:buFont typeface="Calibri"/>
              <a:buChar char="○"/>
            </a:pPr>
            <a:r>
              <a:rPr lang="en-US" sz="2400">
                <a:solidFill>
                  <a:srgbClr val="222222"/>
                </a:solidFill>
              </a:rPr>
              <a:t>Develop six swarm AUVs </a:t>
            </a:r>
            <a:endParaRPr sz="2400">
              <a:solidFill>
                <a:srgbClr val="222222"/>
              </a:solidFill>
            </a:endParaRPr>
          </a:p>
          <a:p>
            <a:pPr indent="-381000" lvl="1" marL="914400" rtl="0">
              <a:spcBef>
                <a:spcPts val="0"/>
              </a:spcBef>
              <a:spcAft>
                <a:spcPts val="0"/>
              </a:spcAft>
              <a:buClr>
                <a:srgbClr val="222222"/>
              </a:buClr>
              <a:buSzPts val="2400"/>
              <a:buFont typeface="Calibri"/>
              <a:buChar char="○"/>
            </a:pPr>
            <a:r>
              <a:rPr lang="en-US" sz="2400">
                <a:solidFill>
                  <a:srgbClr val="222222"/>
                </a:solidFill>
              </a:rPr>
              <a:t>Implement leader-follower swarming algorithm to execute underwater search missions</a:t>
            </a:r>
            <a:endParaRPr sz="2400">
              <a:solidFill>
                <a:srgbClr val="222222"/>
              </a:solidFill>
            </a:endParaRPr>
          </a:p>
          <a:p>
            <a:pPr indent="0" lvl="0" marL="0" marR="0" rtl="0" algn="l">
              <a:spcBef>
                <a:spcPts val="0"/>
              </a:spcBef>
              <a:spcAft>
                <a:spcPts val="0"/>
              </a:spcAft>
              <a:buClr>
                <a:srgbClr val="262626"/>
              </a:buClr>
              <a:buSzPts val="2400"/>
              <a:buFont typeface="Arial"/>
              <a:buNone/>
            </a:pPr>
            <a:r>
              <a:t/>
            </a:r>
            <a:endParaRPr/>
          </a:p>
        </p:txBody>
      </p:sp>
      <p:sp>
        <p:nvSpPr>
          <p:cNvPr id="76" name="Shape 76"/>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VISION</a:t>
            </a:r>
            <a:endParaRPr b="0" i="0" sz="2400" u="none" cap="none" strike="noStrike">
              <a:solidFill>
                <a:srgbClr val="EEB211"/>
              </a:solidFill>
              <a:latin typeface="Calibri"/>
              <a:ea typeface="Calibri"/>
              <a:cs typeface="Calibri"/>
              <a:sym typeface="Calibri"/>
            </a:endParaRPr>
          </a:p>
        </p:txBody>
      </p:sp>
      <p:pic>
        <p:nvPicPr>
          <p:cNvPr id="77" name="Shape 77"/>
          <p:cNvPicPr preferRelativeResize="0"/>
          <p:nvPr/>
        </p:nvPicPr>
        <p:blipFill>
          <a:blip r:embed="rId3">
            <a:alphaModFix/>
          </a:blip>
          <a:stretch>
            <a:fillRect/>
          </a:stretch>
        </p:blipFill>
        <p:spPr>
          <a:xfrm>
            <a:off x="3257913" y="3303550"/>
            <a:ext cx="5314975" cy="29927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idx="1" type="body"/>
          </p:nvPr>
        </p:nvSpPr>
        <p:spPr>
          <a:xfrm>
            <a:off x="1" y="1236933"/>
            <a:ext cx="11830800" cy="47499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Each HydraBot will:</a:t>
            </a:r>
            <a:endParaRPr/>
          </a:p>
          <a:p>
            <a:pPr indent="-381000" lvl="0" marL="457200" rtl="0">
              <a:spcBef>
                <a:spcPts val="0"/>
              </a:spcBef>
              <a:spcAft>
                <a:spcPts val="0"/>
              </a:spcAft>
              <a:buSzPts val="2400"/>
              <a:buChar char="●"/>
            </a:pPr>
            <a:r>
              <a:rPr lang="en-US"/>
              <a:t>Listen for pulses from a locator beacon</a:t>
            </a:r>
            <a:endParaRPr/>
          </a:p>
          <a:p>
            <a:pPr indent="-381000" lvl="0" marL="457200" marR="0" rtl="0" algn="l">
              <a:spcBef>
                <a:spcPts val="0"/>
              </a:spcBef>
              <a:spcAft>
                <a:spcPts val="0"/>
              </a:spcAft>
              <a:buSzPts val="2400"/>
              <a:buChar char="●"/>
            </a:pPr>
            <a:r>
              <a:rPr lang="en-US"/>
              <a:t>Maintain formation and move towards signal</a:t>
            </a:r>
            <a:endParaRPr/>
          </a:p>
          <a:p>
            <a:pPr indent="-381000" lvl="1" marL="914400" marR="0" rtl="0" algn="l">
              <a:spcBef>
                <a:spcPts val="0"/>
              </a:spcBef>
              <a:spcAft>
                <a:spcPts val="0"/>
              </a:spcAft>
              <a:buSzPts val="2400"/>
              <a:buChar char="○"/>
            </a:pPr>
            <a:r>
              <a:rPr lang="en-US" sz="2400"/>
              <a:t>Use leader-follower swarming algorithm</a:t>
            </a:r>
            <a:endParaRPr sz="2400"/>
          </a:p>
          <a:p>
            <a:pPr indent="-381000" lvl="1" marL="914400" rtl="0">
              <a:spcBef>
                <a:spcPts val="0"/>
              </a:spcBef>
              <a:spcAft>
                <a:spcPts val="0"/>
              </a:spcAft>
              <a:buSzPts val="2400"/>
              <a:buChar char="○"/>
            </a:pPr>
            <a:r>
              <a:rPr lang="en-US" sz="2400"/>
              <a:t>C</a:t>
            </a:r>
            <a:r>
              <a:rPr lang="en-US" sz="2400"/>
              <a:t>ommunicate through optical signals</a:t>
            </a:r>
            <a:endParaRPr sz="2400"/>
          </a:p>
        </p:txBody>
      </p:sp>
      <p:sp>
        <p:nvSpPr>
          <p:cNvPr id="83" name="Shape 83"/>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OBJECTIVES</a:t>
            </a:r>
            <a:endParaRPr b="0" i="0" sz="2400" u="none" cap="none" strike="noStrike">
              <a:solidFill>
                <a:srgbClr val="EEB211"/>
              </a:solidFill>
              <a:latin typeface="Calibri"/>
              <a:ea typeface="Calibri"/>
              <a:cs typeface="Calibri"/>
              <a:sym typeface="Calibri"/>
            </a:endParaRPr>
          </a:p>
        </p:txBody>
      </p:sp>
      <p:pic>
        <p:nvPicPr>
          <p:cNvPr id="84" name="Shape 84"/>
          <p:cNvPicPr preferRelativeResize="0"/>
          <p:nvPr/>
        </p:nvPicPr>
        <p:blipFill>
          <a:blip r:embed="rId3">
            <a:alphaModFix/>
          </a:blip>
          <a:stretch>
            <a:fillRect/>
          </a:stretch>
        </p:blipFill>
        <p:spPr>
          <a:xfrm>
            <a:off x="2684050" y="3641925"/>
            <a:ext cx="6462649" cy="2585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OVERALL WORKFLOW</a:t>
            </a:r>
            <a:endParaRPr/>
          </a:p>
        </p:txBody>
      </p:sp>
      <p:pic>
        <p:nvPicPr>
          <p:cNvPr id="90" name="Shape 90"/>
          <p:cNvPicPr preferRelativeResize="0"/>
          <p:nvPr/>
        </p:nvPicPr>
        <p:blipFill>
          <a:blip r:embed="rId3">
            <a:alphaModFix amt="99000"/>
          </a:blip>
          <a:stretch>
            <a:fillRect/>
          </a:stretch>
        </p:blipFill>
        <p:spPr>
          <a:xfrm>
            <a:off x="454950" y="1102425"/>
            <a:ext cx="11015150" cy="5259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a:t>SPECIFICATIONS: CHASSIS AND ACTUATORS </a:t>
            </a:r>
            <a:endParaRPr b="0" i="0" sz="2400" u="none" cap="none" strike="noStrike">
              <a:solidFill>
                <a:srgbClr val="EEB211"/>
              </a:solidFill>
              <a:latin typeface="Calibri"/>
              <a:ea typeface="Calibri"/>
              <a:cs typeface="Calibri"/>
              <a:sym typeface="Calibri"/>
            </a:endParaRPr>
          </a:p>
        </p:txBody>
      </p:sp>
      <p:sp>
        <p:nvSpPr>
          <p:cNvPr id="96" name="Shape 96"/>
          <p:cNvSpPr txBox="1"/>
          <p:nvPr>
            <p:ph idx="1" type="body"/>
          </p:nvPr>
        </p:nvSpPr>
        <p:spPr>
          <a:xfrm>
            <a:off x="2259250" y="1134404"/>
            <a:ext cx="71388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Tupperware Enclosure </a:t>
            </a:r>
            <a:endParaRPr/>
          </a:p>
          <a:p>
            <a:pPr indent="0" lvl="0" marL="0" rtl="0">
              <a:spcBef>
                <a:spcPts val="0"/>
              </a:spcBef>
              <a:spcAft>
                <a:spcPts val="0"/>
              </a:spcAft>
              <a:buNone/>
            </a:pPr>
            <a:r>
              <a:rPr lang="en-US"/>
              <a:t>Price: $7.99</a:t>
            </a:r>
            <a:endParaRPr/>
          </a:p>
          <a:p>
            <a:pPr indent="0" lvl="0" marL="0" rtl="0">
              <a:spcBef>
                <a:spcPts val="0"/>
              </a:spcBef>
              <a:spcAft>
                <a:spcPts val="0"/>
              </a:spcAft>
              <a:buNone/>
            </a:pPr>
            <a:r>
              <a:rPr lang="en-US"/>
              <a:t>Purpose: Waterproof enclosure for all electronics</a:t>
            </a:r>
            <a:endParaRPr/>
          </a:p>
          <a:p>
            <a:pPr indent="0" lvl="0" marL="0" rtl="0">
              <a:spcBef>
                <a:spcPts val="0"/>
              </a:spcBef>
              <a:spcAft>
                <a:spcPts val="0"/>
              </a:spcAft>
              <a:buNone/>
            </a:pPr>
            <a:r>
              <a:rPr lang="en-US"/>
              <a:t>Specification: </a:t>
            </a:r>
            <a:r>
              <a:rPr lang="en-US">
                <a:solidFill>
                  <a:srgbClr val="362B36"/>
                </a:solidFill>
                <a:highlight>
                  <a:srgbClr val="FFFFFF"/>
                </a:highlight>
              </a:rPr>
              <a:t>7.9" L x 5.4" W x 2.5" H</a:t>
            </a:r>
            <a:endParaRPr/>
          </a:p>
        </p:txBody>
      </p:sp>
      <p:sp>
        <p:nvSpPr>
          <p:cNvPr id="97" name="Shape 97"/>
          <p:cNvSpPr txBox="1"/>
          <p:nvPr>
            <p:ph idx="1" type="body"/>
          </p:nvPr>
        </p:nvSpPr>
        <p:spPr>
          <a:xfrm>
            <a:off x="2312725" y="3519104"/>
            <a:ext cx="71388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Underwater DC Motor</a:t>
            </a:r>
            <a:endParaRPr/>
          </a:p>
          <a:p>
            <a:pPr indent="0" lvl="0" marL="0" rtl="0">
              <a:spcBef>
                <a:spcPts val="0"/>
              </a:spcBef>
              <a:spcAft>
                <a:spcPts val="0"/>
              </a:spcAft>
              <a:buNone/>
            </a:pPr>
            <a:r>
              <a:rPr lang="en-US"/>
              <a:t>Price: $30.00</a:t>
            </a:r>
            <a:endParaRPr/>
          </a:p>
          <a:p>
            <a:pPr indent="0" lvl="0" marL="0" rtl="0">
              <a:spcBef>
                <a:spcPts val="0"/>
              </a:spcBef>
              <a:spcAft>
                <a:spcPts val="0"/>
              </a:spcAft>
              <a:buNone/>
            </a:pPr>
            <a:r>
              <a:rPr lang="en-US"/>
              <a:t>Purpose: To move the propellers </a:t>
            </a:r>
            <a:endParaRPr>
              <a:solidFill>
                <a:srgbClr val="000000"/>
              </a:solidFill>
            </a:endParaRPr>
          </a:p>
          <a:p>
            <a:pPr indent="0" lvl="0" marL="0" rtl="0">
              <a:spcBef>
                <a:spcPts val="0"/>
              </a:spcBef>
              <a:spcAft>
                <a:spcPts val="0"/>
              </a:spcAft>
              <a:buNone/>
            </a:pPr>
            <a:r>
              <a:rPr lang="en-US"/>
              <a:t>Specification: 25A, 230V, 30000rpm</a:t>
            </a:r>
            <a:endParaRPr/>
          </a:p>
        </p:txBody>
      </p:sp>
      <p:pic>
        <p:nvPicPr>
          <p:cNvPr id="98" name="Shape 98"/>
          <p:cNvPicPr preferRelativeResize="0"/>
          <p:nvPr/>
        </p:nvPicPr>
        <p:blipFill rotWithShape="1">
          <a:blip r:embed="rId3">
            <a:alphaModFix/>
          </a:blip>
          <a:srcRect b="11590" l="0" r="0" t="0"/>
          <a:stretch/>
        </p:blipFill>
        <p:spPr>
          <a:xfrm>
            <a:off x="401050" y="1234874"/>
            <a:ext cx="1911675" cy="1690125"/>
          </a:xfrm>
          <a:prstGeom prst="rect">
            <a:avLst/>
          </a:prstGeom>
          <a:noFill/>
          <a:ln>
            <a:noFill/>
          </a:ln>
        </p:spPr>
      </p:pic>
      <p:pic>
        <p:nvPicPr>
          <p:cNvPr id="99" name="Shape 99"/>
          <p:cNvPicPr preferRelativeResize="0"/>
          <p:nvPr/>
        </p:nvPicPr>
        <p:blipFill rotWithShape="1">
          <a:blip r:embed="rId4">
            <a:alphaModFix/>
          </a:blip>
          <a:srcRect b="7340" l="11706" r="16603" t="15223"/>
          <a:stretch/>
        </p:blipFill>
        <p:spPr>
          <a:xfrm>
            <a:off x="401800" y="3669449"/>
            <a:ext cx="1911675" cy="1513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   SPECIFICATION: CONTROLLERS</a:t>
            </a:r>
            <a:endParaRPr/>
          </a:p>
        </p:txBody>
      </p:sp>
      <p:sp>
        <p:nvSpPr>
          <p:cNvPr id="105" name="Shape 105"/>
          <p:cNvSpPr txBox="1"/>
          <p:nvPr>
            <p:ph idx="1" type="body"/>
          </p:nvPr>
        </p:nvSpPr>
        <p:spPr>
          <a:xfrm>
            <a:off x="2259250" y="1134400"/>
            <a:ext cx="86268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Raspberry Pi Zero </a:t>
            </a:r>
            <a:endParaRPr/>
          </a:p>
          <a:p>
            <a:pPr indent="0" lvl="0" marL="0" rtl="0">
              <a:spcBef>
                <a:spcPts val="0"/>
              </a:spcBef>
              <a:spcAft>
                <a:spcPts val="0"/>
              </a:spcAft>
              <a:buNone/>
            </a:pPr>
            <a:r>
              <a:rPr lang="en-US"/>
              <a:t>Price: </a:t>
            </a:r>
            <a:r>
              <a:rPr lang="en-US"/>
              <a:t> $5.00 </a:t>
            </a:r>
            <a:endParaRPr/>
          </a:p>
          <a:p>
            <a:pPr indent="0" lvl="0" marL="0" rtl="0">
              <a:spcBef>
                <a:spcPts val="0"/>
              </a:spcBef>
              <a:spcAft>
                <a:spcPts val="0"/>
              </a:spcAft>
              <a:buNone/>
            </a:pPr>
            <a:r>
              <a:rPr lang="en-US"/>
              <a:t>Purpose: Main processor</a:t>
            </a:r>
            <a:endParaRPr/>
          </a:p>
          <a:p>
            <a:pPr indent="0" lvl="0" marL="0" rtl="0">
              <a:spcBef>
                <a:spcPts val="0"/>
              </a:spcBef>
              <a:spcAft>
                <a:spcPts val="0"/>
              </a:spcAft>
              <a:buNone/>
            </a:pPr>
            <a:r>
              <a:rPr lang="en-US"/>
              <a:t>Specification: </a:t>
            </a:r>
            <a:r>
              <a:rPr lang="en-US">
                <a:solidFill>
                  <a:srgbClr val="222222"/>
                </a:solidFill>
                <a:highlight>
                  <a:srgbClr val="FFFFFF"/>
                </a:highlight>
              </a:rPr>
              <a:t>512MB S</a:t>
            </a:r>
            <a:r>
              <a:rPr lang="en-US">
                <a:solidFill>
                  <a:srgbClr val="222222"/>
                </a:solidFill>
              </a:rPr>
              <a:t>DRAM, 1GHz ARM11 core, 40-pin GPIO</a:t>
            </a:r>
            <a:endParaRPr/>
          </a:p>
        </p:txBody>
      </p:sp>
      <p:sp>
        <p:nvSpPr>
          <p:cNvPr id="106" name="Shape 106"/>
          <p:cNvSpPr txBox="1"/>
          <p:nvPr>
            <p:ph idx="1" type="body"/>
          </p:nvPr>
        </p:nvSpPr>
        <p:spPr>
          <a:xfrm>
            <a:off x="2259250" y="3307379"/>
            <a:ext cx="71388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Arduino Pro Mini </a:t>
            </a:r>
            <a:endParaRPr/>
          </a:p>
          <a:p>
            <a:pPr indent="0" lvl="0" marL="0" rtl="0">
              <a:spcBef>
                <a:spcPts val="0"/>
              </a:spcBef>
              <a:spcAft>
                <a:spcPts val="0"/>
              </a:spcAft>
              <a:buNone/>
            </a:pPr>
            <a:r>
              <a:rPr lang="en-US"/>
              <a:t>Price: </a:t>
            </a:r>
            <a:r>
              <a:rPr lang="en-US"/>
              <a:t> $9.95 </a:t>
            </a:r>
            <a:endParaRPr/>
          </a:p>
          <a:p>
            <a:pPr indent="0" lvl="0" marL="0" rtl="0">
              <a:spcBef>
                <a:spcPts val="0"/>
              </a:spcBef>
              <a:spcAft>
                <a:spcPts val="0"/>
              </a:spcAft>
              <a:buNone/>
            </a:pPr>
            <a:r>
              <a:rPr lang="en-US"/>
              <a:t>Purpose: GPIO expander</a:t>
            </a:r>
            <a:endParaRPr/>
          </a:p>
          <a:p>
            <a:pPr indent="0" lvl="0" marL="0" rtl="0">
              <a:spcBef>
                <a:spcPts val="0"/>
              </a:spcBef>
              <a:spcAft>
                <a:spcPts val="0"/>
              </a:spcAft>
              <a:buNone/>
            </a:pPr>
            <a:r>
              <a:rPr lang="en-US"/>
              <a:t>Specification: </a:t>
            </a:r>
            <a:r>
              <a:rPr lang="en-US">
                <a:solidFill>
                  <a:srgbClr val="333333"/>
                </a:solidFill>
              </a:rPr>
              <a:t>ATmega328, 150mA, max 12V</a:t>
            </a:r>
            <a:endParaRPr/>
          </a:p>
        </p:txBody>
      </p:sp>
      <p:pic>
        <p:nvPicPr>
          <p:cNvPr id="107" name="Shape 107"/>
          <p:cNvPicPr preferRelativeResize="0"/>
          <p:nvPr/>
        </p:nvPicPr>
        <p:blipFill rotWithShape="1">
          <a:blip r:embed="rId3">
            <a:alphaModFix/>
          </a:blip>
          <a:srcRect b="7209" l="12951" r="12951" t="0"/>
          <a:stretch/>
        </p:blipFill>
        <p:spPr>
          <a:xfrm>
            <a:off x="401050" y="1134400"/>
            <a:ext cx="1858200" cy="1746359"/>
          </a:xfrm>
          <a:prstGeom prst="rect">
            <a:avLst/>
          </a:prstGeom>
          <a:noFill/>
          <a:ln>
            <a:noFill/>
          </a:ln>
        </p:spPr>
      </p:pic>
      <p:pic>
        <p:nvPicPr>
          <p:cNvPr id="108" name="Shape 108"/>
          <p:cNvPicPr preferRelativeResize="0"/>
          <p:nvPr/>
        </p:nvPicPr>
        <p:blipFill>
          <a:blip r:embed="rId4">
            <a:alphaModFix/>
          </a:blip>
          <a:stretch>
            <a:fillRect/>
          </a:stretch>
        </p:blipFill>
        <p:spPr>
          <a:xfrm>
            <a:off x="401050" y="3307375"/>
            <a:ext cx="1858200" cy="185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idx="1" type="body"/>
          </p:nvPr>
        </p:nvSpPr>
        <p:spPr>
          <a:xfrm>
            <a:off x="2849025" y="1312275"/>
            <a:ext cx="7826700" cy="1903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solidFill>
                  <a:schemeClr val="dk1"/>
                </a:solidFill>
              </a:rPr>
              <a:t>Lipo Pack Battery</a:t>
            </a:r>
            <a:endParaRPr/>
          </a:p>
          <a:p>
            <a:pPr indent="0" lvl="0" marL="0" rtl="0">
              <a:spcBef>
                <a:spcPts val="0"/>
              </a:spcBef>
              <a:spcAft>
                <a:spcPts val="0"/>
              </a:spcAft>
              <a:buClr>
                <a:schemeClr val="dk1"/>
              </a:buClr>
              <a:buSzPts val="1100"/>
              <a:buFont typeface="Arial"/>
              <a:buNone/>
            </a:pPr>
            <a:r>
              <a:rPr lang="en-US"/>
              <a:t>Price: $7.64</a:t>
            </a:r>
            <a:endParaRPr/>
          </a:p>
          <a:p>
            <a:pPr indent="0" lvl="0" marL="0" rtl="0">
              <a:spcBef>
                <a:spcPts val="0"/>
              </a:spcBef>
              <a:spcAft>
                <a:spcPts val="0"/>
              </a:spcAft>
              <a:buClr>
                <a:schemeClr val="dk1"/>
              </a:buClr>
              <a:buSzPts val="1100"/>
              <a:buFont typeface="Arial"/>
              <a:buNone/>
            </a:pPr>
            <a:r>
              <a:rPr lang="en-US"/>
              <a:t>Purpose: Power Raspberry Pi, Arduino Pro Mini, and motors</a:t>
            </a:r>
            <a:endParaRPr/>
          </a:p>
          <a:p>
            <a:pPr indent="0" lvl="0" marL="0" rtl="0">
              <a:spcBef>
                <a:spcPts val="0"/>
              </a:spcBef>
              <a:spcAft>
                <a:spcPts val="0"/>
              </a:spcAft>
              <a:buClr>
                <a:schemeClr val="dk1"/>
              </a:buClr>
              <a:buSzPts val="1100"/>
              <a:buFont typeface="Arial"/>
              <a:buNone/>
            </a:pPr>
            <a:r>
              <a:rPr lang="en-US"/>
              <a:t>Specification: </a:t>
            </a:r>
            <a:r>
              <a:rPr lang="en-US">
                <a:solidFill>
                  <a:schemeClr val="dk1"/>
                </a:solidFill>
              </a:rPr>
              <a:t>Turnigy 1600mAh 2S 20C (discharge rate)</a:t>
            </a:r>
            <a:endParaRPr>
              <a:solidFill>
                <a:schemeClr val="dk1"/>
              </a:solidFill>
            </a:endParaRPr>
          </a:p>
          <a:p>
            <a:pPr indent="0" lvl="0" marL="0" rtl="0">
              <a:spcBef>
                <a:spcPts val="0"/>
              </a:spcBef>
              <a:spcAft>
                <a:spcPts val="0"/>
              </a:spcAft>
              <a:buClr>
                <a:schemeClr val="dk1"/>
              </a:buClr>
              <a:buSzPts val="1100"/>
              <a:buFont typeface="Arial"/>
              <a:buNone/>
            </a:pPr>
            <a:r>
              <a:rPr lang="en-US">
                <a:solidFill>
                  <a:schemeClr val="dk1"/>
                </a:solidFill>
              </a:rPr>
              <a:t>Battery Life: ~30 min</a:t>
            </a:r>
            <a:endParaRPr>
              <a:solidFill>
                <a:schemeClr val="dk1"/>
              </a:solidFill>
            </a:endParaRPr>
          </a:p>
        </p:txBody>
      </p:sp>
      <p:sp>
        <p:nvSpPr>
          <p:cNvPr id="114" name="Shape 114"/>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    </a:t>
            </a:r>
            <a:r>
              <a:rPr lang="en-US"/>
              <a:t>SPECIFICATION: POWER</a:t>
            </a:r>
            <a:endParaRPr/>
          </a:p>
        </p:txBody>
      </p:sp>
      <p:pic>
        <p:nvPicPr>
          <p:cNvPr id="115" name="Shape 115"/>
          <p:cNvPicPr preferRelativeResize="0"/>
          <p:nvPr/>
        </p:nvPicPr>
        <p:blipFill>
          <a:blip r:embed="rId3">
            <a:alphaModFix/>
          </a:blip>
          <a:stretch>
            <a:fillRect/>
          </a:stretch>
        </p:blipFill>
        <p:spPr>
          <a:xfrm>
            <a:off x="604175" y="1617075"/>
            <a:ext cx="2117900" cy="155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    </a:t>
            </a:r>
            <a:r>
              <a:rPr lang="en-US"/>
              <a:t>SPECIFICATION: COMMUNICATION</a:t>
            </a:r>
            <a:endParaRPr/>
          </a:p>
        </p:txBody>
      </p:sp>
      <p:sp>
        <p:nvSpPr>
          <p:cNvPr id="121" name="Shape 121"/>
          <p:cNvSpPr txBox="1"/>
          <p:nvPr>
            <p:ph idx="1" type="body"/>
          </p:nvPr>
        </p:nvSpPr>
        <p:spPr>
          <a:xfrm>
            <a:off x="2259250" y="1134404"/>
            <a:ext cx="71388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RGB LED </a:t>
            </a:r>
            <a:endParaRPr/>
          </a:p>
          <a:p>
            <a:pPr indent="0" lvl="0" marL="0" rtl="0">
              <a:spcBef>
                <a:spcPts val="0"/>
              </a:spcBef>
              <a:spcAft>
                <a:spcPts val="0"/>
              </a:spcAft>
              <a:buNone/>
            </a:pPr>
            <a:r>
              <a:rPr lang="en-US"/>
              <a:t>Price: $1.95</a:t>
            </a:r>
            <a:endParaRPr/>
          </a:p>
          <a:p>
            <a:pPr indent="0" lvl="0" marL="0" rtl="0">
              <a:spcBef>
                <a:spcPts val="0"/>
              </a:spcBef>
              <a:spcAft>
                <a:spcPts val="0"/>
              </a:spcAft>
              <a:buNone/>
            </a:pPr>
            <a:r>
              <a:rPr lang="en-US"/>
              <a:t>Purpose: Send signals through different colors</a:t>
            </a:r>
            <a:endParaRPr/>
          </a:p>
          <a:p>
            <a:pPr indent="0" lvl="0" marL="0" rtl="0">
              <a:spcBef>
                <a:spcPts val="0"/>
              </a:spcBef>
              <a:spcAft>
                <a:spcPts val="0"/>
              </a:spcAft>
              <a:buNone/>
            </a:pPr>
            <a:r>
              <a:rPr lang="en-US"/>
              <a:t>Specification: </a:t>
            </a:r>
            <a:r>
              <a:rPr lang="en-US"/>
              <a:t>2.0V (R), 3.2V (G), 3.2V (B)</a:t>
            </a:r>
            <a:endParaRPr/>
          </a:p>
        </p:txBody>
      </p:sp>
      <p:sp>
        <p:nvSpPr>
          <p:cNvPr id="122" name="Shape 122"/>
          <p:cNvSpPr txBox="1"/>
          <p:nvPr>
            <p:ph idx="1" type="body"/>
          </p:nvPr>
        </p:nvSpPr>
        <p:spPr>
          <a:xfrm>
            <a:off x="2259250" y="3389900"/>
            <a:ext cx="7553100" cy="2112600"/>
          </a:xfrm>
          <a:prstGeom prst="rect">
            <a:avLst/>
          </a:prstGeom>
          <a:noFill/>
          <a:ln>
            <a:noFill/>
          </a:ln>
        </p:spPr>
        <p:txBody>
          <a:bodyPr anchorCtr="0" anchor="t" bIns="45700" lIns="274300" spcFirstLastPara="1" rIns="274300" wrap="square" tIns="45700">
            <a:noAutofit/>
          </a:bodyPr>
          <a:lstStyle/>
          <a:p>
            <a:pPr indent="0" lvl="0" marL="0" rtl="0">
              <a:spcBef>
                <a:spcPts val="0"/>
              </a:spcBef>
              <a:spcAft>
                <a:spcPts val="0"/>
              </a:spcAft>
              <a:buNone/>
            </a:pPr>
            <a:r>
              <a:rPr lang="en-US"/>
              <a:t>RGB Color Sensor</a:t>
            </a:r>
            <a:endParaRPr/>
          </a:p>
          <a:p>
            <a:pPr indent="0" lvl="0" marL="0" rtl="0">
              <a:spcBef>
                <a:spcPts val="0"/>
              </a:spcBef>
              <a:spcAft>
                <a:spcPts val="0"/>
              </a:spcAft>
              <a:buNone/>
            </a:pPr>
            <a:r>
              <a:rPr lang="en-US"/>
              <a:t>Price: $7.95</a:t>
            </a:r>
            <a:endParaRPr/>
          </a:p>
          <a:p>
            <a:pPr indent="0" lvl="0" marL="0" rtl="0">
              <a:spcBef>
                <a:spcPts val="0"/>
              </a:spcBef>
              <a:spcAft>
                <a:spcPts val="0"/>
              </a:spcAft>
              <a:buNone/>
            </a:pPr>
            <a:r>
              <a:rPr lang="en-US"/>
              <a:t>Purpose: Detect different colors</a:t>
            </a:r>
            <a:endParaRPr/>
          </a:p>
          <a:p>
            <a:pPr indent="0" lvl="0" marL="0" rtl="0">
              <a:spcBef>
                <a:spcPts val="0"/>
              </a:spcBef>
              <a:spcAft>
                <a:spcPts val="0"/>
              </a:spcAft>
              <a:buNone/>
            </a:pPr>
            <a:r>
              <a:rPr lang="en-US"/>
              <a:t>Specification: 5V max input, light-to-frequency converter reads an 8 x 8 array of photodiodes.</a:t>
            </a:r>
            <a:endParaRPr/>
          </a:p>
        </p:txBody>
      </p:sp>
      <p:pic>
        <p:nvPicPr>
          <p:cNvPr id="123" name="Shape 123"/>
          <p:cNvPicPr preferRelativeResize="0"/>
          <p:nvPr/>
        </p:nvPicPr>
        <p:blipFill>
          <a:blip r:embed="rId3">
            <a:alphaModFix/>
          </a:blip>
          <a:stretch>
            <a:fillRect/>
          </a:stretch>
        </p:blipFill>
        <p:spPr>
          <a:xfrm>
            <a:off x="401050" y="1134400"/>
            <a:ext cx="1858201" cy="1804003"/>
          </a:xfrm>
          <a:prstGeom prst="rect">
            <a:avLst/>
          </a:prstGeom>
          <a:noFill/>
          <a:ln>
            <a:noFill/>
          </a:ln>
        </p:spPr>
      </p:pic>
      <p:pic>
        <p:nvPicPr>
          <p:cNvPr id="124" name="Shape 124"/>
          <p:cNvPicPr preferRelativeResize="0"/>
          <p:nvPr/>
        </p:nvPicPr>
        <p:blipFill>
          <a:blip r:embed="rId4">
            <a:alphaModFix/>
          </a:blip>
          <a:stretch>
            <a:fillRect/>
          </a:stretch>
        </p:blipFill>
        <p:spPr>
          <a:xfrm>
            <a:off x="457888" y="3591025"/>
            <a:ext cx="1744526" cy="13093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