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667" r:id="rId2"/>
  </p:sldMasterIdLst>
  <p:sldIdLst>
    <p:sldId id="256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4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EEB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5" autoAdjust="0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1168" y="200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7110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4800"/>
              </a:lnSpc>
              <a:defRPr b="1" cap="all" spc="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09" y="4275667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buNone/>
              <a:defRPr sz="2400" cap="all" spc="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67110" y="1557867"/>
            <a:ext cx="6795913" cy="2235200"/>
          </a:xfrm>
        </p:spPr>
        <p:txBody>
          <a:bodyPr anchor="b" anchorCtr="0">
            <a:noAutofit/>
          </a:bodyPr>
          <a:lstStyle>
            <a:lvl1pPr algn="l">
              <a:lnSpc>
                <a:spcPts val="4800"/>
              </a:lnSpc>
              <a:defRPr b="1" cap="all" spc="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109" y="4275667"/>
            <a:ext cx="6795913" cy="1202267"/>
          </a:xfrm>
        </p:spPr>
        <p:txBody>
          <a:bodyPr>
            <a:noAutofit/>
          </a:bodyPr>
          <a:lstStyle>
            <a:lvl1pPr marL="0" indent="0" algn="l">
              <a:lnSpc>
                <a:spcPts val="2800"/>
              </a:lnSpc>
              <a:buNone/>
              <a:defRPr sz="2400" cap="all" spc="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44983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13933"/>
            <a:ext cx="11830756" cy="4749800"/>
          </a:xfrm>
        </p:spPr>
        <p:txBody>
          <a:bodyPr>
            <a:noAutofit/>
          </a:bodyPr>
          <a:lstStyle>
            <a:lvl1pPr marL="0" indent="0">
              <a:spcAft>
                <a:spcPts val="600"/>
              </a:spcAft>
              <a:buFontTx/>
              <a:buNone/>
              <a:defRPr sz="2400"/>
            </a:lvl1pPr>
            <a:lvl2pPr marL="466344" indent="-285750">
              <a:spcAft>
                <a:spcPts val="600"/>
              </a:spcAft>
              <a:buFont typeface="Lucida Grande"/>
              <a:buChar char="•"/>
              <a:defRPr sz="2100"/>
            </a:lvl2pPr>
            <a:lvl3pPr>
              <a:spcAft>
                <a:spcPts val="600"/>
              </a:spcAft>
              <a:defRPr sz="21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36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5588000" cy="4621678"/>
          </a:xfrm>
        </p:spPr>
        <p:txBody>
          <a:bodyPr lIns="274320" rIns="274320"/>
          <a:lstStyle>
            <a:lvl1pPr>
              <a:spcAft>
                <a:spcPts val="600"/>
              </a:spcAft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4714" y="1600200"/>
            <a:ext cx="5802487" cy="4621678"/>
          </a:xfrm>
        </p:spPr>
        <p:txBody>
          <a:bodyPr lIns="274320" rIns="274320"/>
          <a:lstStyle>
            <a:lvl1pPr>
              <a:spcAft>
                <a:spcPts val="600"/>
              </a:spcAft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>
              <a:spcAft>
                <a:spcPts val="600"/>
              </a:spcAft>
              <a:defRPr sz="1800">
                <a:solidFill>
                  <a:schemeClr val="bg1">
                    <a:lumMod val="85000"/>
                    <a:lumOff val="15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6617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38666" y="1371600"/>
            <a:ext cx="5621868" cy="22530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08889" y="1371600"/>
            <a:ext cx="5610579" cy="225304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38666" y="3784601"/>
            <a:ext cx="5621868" cy="24597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208889" y="3784600"/>
            <a:ext cx="5610579" cy="2459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35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-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9956" y="1329267"/>
            <a:ext cx="3668888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123701" y="1329267"/>
            <a:ext cx="3740924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6890" y="1329267"/>
            <a:ext cx="3826933" cy="140021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49956" y="2946400"/>
            <a:ext cx="3668888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123701" y="2946400"/>
            <a:ext cx="3740924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176890" y="2946400"/>
            <a:ext cx="3826933" cy="15145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49956" y="4677839"/>
            <a:ext cx="3668888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123701" y="4677839"/>
            <a:ext cx="3740923" cy="150768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176890" y="4677839"/>
            <a:ext cx="3826933" cy="15076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7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12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  <a:prstGeom prst="rect">
            <a:avLst/>
          </a:prstGeom>
          <a:solidFill>
            <a:schemeClr val="bg1"/>
          </a:solidFill>
        </p:spPr>
        <p:txBody>
          <a:bodyPr vert="horz" lIns="27432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" y="1363133"/>
            <a:ext cx="11899345" cy="4834466"/>
          </a:xfrm>
          <a:prstGeom prst="rect">
            <a:avLst/>
          </a:prstGeom>
        </p:spPr>
        <p:txBody>
          <a:bodyPr vert="horz" lIns="274320" tIns="45720" rIns="27432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7784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400" kern="1200" cap="all" spc="200">
          <a:solidFill>
            <a:srgbClr val="EEB211"/>
          </a:solidFill>
          <a:latin typeface="Calibri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262626"/>
          </a:solidFill>
          <a:latin typeface="+mn-lt"/>
          <a:ea typeface="+mn-ea"/>
          <a:cs typeface="+mn-cs"/>
        </a:defRPr>
      </a:lvl1pPr>
      <a:lvl2pPr marL="466344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Roboto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Roboto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Newtonian </a:t>
            </a:r>
            <a:r>
              <a:rPr lang="en-US" dirty="0" err="1"/>
              <a:t>iot</a:t>
            </a:r>
            <a:r>
              <a:rPr lang="en-US" dirty="0"/>
              <a:t> uniform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Daniel </a:t>
            </a:r>
            <a:r>
              <a:rPr lang="en-US" dirty="0" err="1">
                <a:solidFill>
                  <a:schemeClr val="tx1"/>
                </a:solidFill>
              </a:rPr>
              <a:t>albuquerque</a:t>
            </a:r>
            <a:r>
              <a:rPr lang="en-US" dirty="0">
                <a:solidFill>
                  <a:schemeClr val="tx1"/>
                </a:solidFill>
              </a:rPr>
              <a:t>   </a:t>
            </a:r>
          </a:p>
          <a:p>
            <a:r>
              <a:rPr lang="en-US" dirty="0">
                <a:solidFill>
                  <a:schemeClr val="tx1"/>
                </a:solidFill>
              </a:rPr>
              <a:t>JIWON LEE   </a:t>
            </a:r>
          </a:p>
          <a:p>
            <a:r>
              <a:rPr lang="en-US" dirty="0" err="1">
                <a:solidFill>
                  <a:schemeClr val="tx1"/>
                </a:solidFill>
              </a:rPr>
              <a:t>Olatide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Omojaro</a:t>
            </a:r>
            <a:r>
              <a:rPr lang="en-US" dirty="0">
                <a:solidFill>
                  <a:schemeClr val="tx1"/>
                </a:solidFill>
              </a:rPr>
              <a:t>   </a:t>
            </a:r>
          </a:p>
          <a:p>
            <a:r>
              <a:rPr lang="en-US" dirty="0" err="1">
                <a:solidFill>
                  <a:schemeClr val="tx1"/>
                </a:solidFill>
              </a:rPr>
              <a:t>Drevon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taylor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Aaron </a:t>
            </a:r>
            <a:r>
              <a:rPr lang="en-US" dirty="0" err="1">
                <a:solidFill>
                  <a:schemeClr val="tx1"/>
                </a:solidFill>
              </a:rPr>
              <a:t>thurston</a:t>
            </a:r>
            <a:r>
              <a:rPr lang="en-US" dirty="0">
                <a:solidFill>
                  <a:schemeClr val="tx1"/>
                </a:solidFill>
              </a:rPr>
              <a:t>   </a:t>
            </a:r>
          </a:p>
          <a:p>
            <a:r>
              <a:rPr lang="en-US" dirty="0">
                <a:solidFill>
                  <a:schemeClr val="tx1"/>
                </a:solidFill>
              </a:rPr>
              <a:t>Kevin Webb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DB364-CFEB-2F43-AAA2-82BD13C8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Embedded software</a:t>
            </a:r>
          </a:p>
        </p:txBody>
      </p:sp>
      <p:pic>
        <p:nvPicPr>
          <p:cNvPr id="5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9ACE0E1-EB35-4D43-934F-8A55033AF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9" y="1407718"/>
            <a:ext cx="9701841" cy="47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36C68-A1E7-8443-9B52-62A15EEE6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687733" cy="991352"/>
          </a:xfrm>
        </p:spPr>
        <p:txBody>
          <a:bodyPr/>
          <a:lstStyle/>
          <a:p>
            <a:r>
              <a:rPr lang="en-US" sz="3600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4E4D7-7D0A-CC49-8C1C-51AFB1E7FB3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Baghdad" pitchFamily="2" charset="-78"/>
                <a:ea typeface="Baghdad" charset="-78"/>
                <a:cs typeface="Baghdad" pitchFamily="2" charset="-78"/>
              </a:rPr>
              <a:t>The Load Cells recorded the most accurate measurements on impact.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Baghdad" pitchFamily="2" charset="-78"/>
                <a:ea typeface="Baghdad" charset="-78"/>
                <a:cs typeface="Baghdad" pitchFamily="2" charset="-78"/>
              </a:rPr>
              <a:t> The heartrate sensor produced skewed results due to calibration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Baghdad" pitchFamily="2" charset="-78"/>
                <a:ea typeface="Baghdad" charset="-78"/>
                <a:cs typeface="Baghdad" pitchFamily="2" charset="-78"/>
              </a:rPr>
              <a:t>Missed readings can be attributed to short duration of impact relative to refresh.</a:t>
            </a:r>
            <a:endParaRPr lang="en-US" sz="2200" dirty="0">
              <a:latin typeface="Baghdad" pitchFamily="2" charset="-78"/>
              <a:cs typeface="Baghdad" pitchFamily="2" charset="-7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Baghdad" pitchFamily="2" charset="-78"/>
                <a:cs typeface="Baghdad" pitchFamily="2" charset="-78"/>
              </a:rPr>
              <a:t>The average time to communicate from the raspberry pi to the cloud ~ 0.3-0.5 sec.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Baghdad" pitchFamily="2" charset="-78"/>
                <a:ea typeface="Baghdad" charset="-78"/>
                <a:cs typeface="Baghdad" pitchFamily="2" charset="-78"/>
              </a:rPr>
              <a:t>Flexi Sensors are inconsistent. </a:t>
            </a:r>
          </a:p>
          <a:p>
            <a:endParaRPr lang="en-US" sz="18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B18395C-140C-5C4F-A9BA-1AEF6C35FE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5874808" cy="4406106"/>
          </a:xfrm>
        </p:spPr>
      </p:pic>
    </p:spTree>
    <p:extLst>
      <p:ext uri="{BB962C8B-B14F-4D97-AF65-F5344CB8AC3E}">
        <p14:creationId xmlns:p14="http://schemas.microsoft.com/office/powerpoint/2010/main" val="1148826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8CA3-8F71-4348-81FD-7723BA1C5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Future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2BB13-50E3-C94B-A1C4-62A13CCF6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11096624" cy="4621678"/>
          </a:xfrm>
        </p:spPr>
        <p:txBody>
          <a:bodyPr/>
          <a:lstStyle/>
          <a:p>
            <a:r>
              <a:rPr lang="en-US" dirty="0">
                <a:latin typeface="Baghdad" charset="-78"/>
                <a:ea typeface="Baghdad" charset="-78"/>
                <a:cs typeface="Baghdad" charset="-78"/>
              </a:rPr>
              <a:t>Improve network reliability. Problems can occur with  the application If the upload speeds are too slow.</a:t>
            </a:r>
          </a:p>
          <a:p>
            <a:endParaRPr lang="en-US" dirty="0">
              <a:latin typeface="Baghdad" charset="-78"/>
              <a:ea typeface="Baghdad" charset="-78"/>
              <a:cs typeface="Baghdad" charset="-78"/>
            </a:endParaRPr>
          </a:p>
          <a:p>
            <a:r>
              <a:rPr lang="en-US" dirty="0">
                <a:latin typeface="Baghdad" charset="-78"/>
                <a:ea typeface="Baghdad" charset="-78"/>
                <a:cs typeface="Baghdad" charset="-78"/>
              </a:rPr>
              <a:t>Address wi-fi security issues with Apple devices.</a:t>
            </a:r>
          </a:p>
          <a:p>
            <a:endParaRPr lang="en-US" dirty="0">
              <a:latin typeface="Baghdad" charset="-78"/>
              <a:ea typeface="Baghdad" charset="-78"/>
              <a:cs typeface="Baghdad" charset="-78"/>
            </a:endParaRPr>
          </a:p>
          <a:p>
            <a:r>
              <a:rPr lang="en-US" dirty="0">
                <a:latin typeface="Baghdad" charset="-78"/>
                <a:ea typeface="Baghdad" charset="-78"/>
                <a:cs typeface="Baghdad" charset="-78"/>
              </a:rPr>
              <a:t>Calibrate heart rate sensor for more accurate results</a:t>
            </a:r>
          </a:p>
          <a:p>
            <a:endParaRPr lang="en-US" dirty="0">
              <a:latin typeface="Baghdad" charset="-78"/>
              <a:ea typeface="Baghdad" charset="-78"/>
              <a:cs typeface="Baghdad" charset="-78"/>
            </a:endParaRPr>
          </a:p>
          <a:p>
            <a:r>
              <a:rPr lang="en-US" dirty="0">
                <a:latin typeface="Baghdad" charset="-78"/>
                <a:ea typeface="Baghdad" charset="-78"/>
                <a:cs typeface="Baghdad" charset="-78"/>
              </a:rPr>
              <a:t>Include load cells capable of detecting a higher range of force upon 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097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713A4-85E7-9C47-A884-36E36A3E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Future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67E22-D084-0340-9161-0006A6E4A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10039349" cy="462167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Make a compact PCB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 more accelerometers to get higher resolution readings for concussion sensing(linear and rotational)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 array of accelerometers in the helmet, evenly spaced. </a:t>
            </a:r>
          </a:p>
        </p:txBody>
      </p:sp>
    </p:spTree>
    <p:extLst>
      <p:ext uri="{BB962C8B-B14F-4D97-AF65-F5344CB8AC3E}">
        <p14:creationId xmlns:p14="http://schemas.microsoft.com/office/powerpoint/2010/main" val="343508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" y="1413933"/>
            <a:ext cx="6243637" cy="4749800"/>
          </a:xfrm>
        </p:spPr>
        <p:txBody>
          <a:bodyPr/>
          <a:lstStyle/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Players sustained 271 concussions in 2015, an increase of 31.6 percent over 2014. </a:t>
            </a:r>
          </a:p>
          <a:p>
            <a:endParaRPr lang="en-US" sz="2000" dirty="0">
              <a:latin typeface="Baghdad" charset="-78"/>
              <a:ea typeface="Baghdad" charset="-78"/>
              <a:cs typeface="Baghdad" charset="-78"/>
            </a:endParaRP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Head injuries in regular season games alone surged 58.2 percent, from 115 to 182. </a:t>
            </a:r>
          </a:p>
          <a:p>
            <a:endParaRPr lang="en-US" sz="2000" dirty="0">
              <a:latin typeface="Baghdad" charset="-78"/>
              <a:ea typeface="Baghdad" charset="-78"/>
              <a:cs typeface="Baghdad" charset="-78"/>
            </a:endParaRP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Both figures were the highest in the last four years, according to the NFL.</a:t>
            </a:r>
          </a:p>
          <a:p>
            <a:endParaRPr lang="en-US" sz="2000" dirty="0">
              <a:latin typeface="Baghdad" charset="-78"/>
              <a:ea typeface="Baghdad" charset="-78"/>
              <a:cs typeface="Baghdad" charset="-78"/>
            </a:endParaRP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Concussions are often compiled with additional injuries during play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Areas of focus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E8412BD-66D5-2C4F-AA1E-825E9E77D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38" y="1413933"/>
            <a:ext cx="5793904" cy="426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9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14A7-E38D-394B-890F-81A1C1E7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Materials and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53AC7-39AC-3040-A57D-FE6D91C10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7267574" cy="4621678"/>
          </a:xfrm>
        </p:spPr>
        <p:txBody>
          <a:bodyPr/>
          <a:lstStyle/>
          <a:p>
            <a:r>
              <a:rPr lang="en-US" sz="2000" dirty="0" err="1">
                <a:latin typeface="Baghdad" charset="-78"/>
                <a:ea typeface="Baghdad" charset="-78"/>
                <a:cs typeface="Baghdad" charset="-78"/>
              </a:rPr>
              <a:t>Rasberry</a:t>
            </a:r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 Pi 3 ~ $ 35</a:t>
            </a:r>
          </a:p>
          <a:p>
            <a:r>
              <a:rPr lang="en-US" sz="2000" dirty="0" err="1">
                <a:latin typeface="Baghdad" charset="-78"/>
                <a:ea typeface="Baghdad" charset="-78"/>
                <a:cs typeface="Baghdad" charset="-78"/>
              </a:rPr>
              <a:t>Champro</a:t>
            </a:r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 AMT-1000 Varsity Football Shoulder Pad ~ $ 85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Schutt Vengeance V-EGOP-II-TRAD Adult Facemask ~ $250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Flexi Force Sensors ~ $ 40 </a:t>
            </a:r>
            <a:endParaRPr lang="en-US" sz="2000" dirty="0">
              <a:cs typeface="Baghdad"/>
            </a:endParaRP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Load Cell + Amplifier ~ $ 110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Accelerometer ~ $ 12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Pulse Sensor ~ $ 25</a:t>
            </a:r>
          </a:p>
          <a:p>
            <a:endParaRPr lang="en-US" sz="2000" dirty="0">
              <a:latin typeface="Baghdad" charset="-78"/>
              <a:ea typeface="Baghdad" charset="-78"/>
              <a:cs typeface="Baghdad" charset="-78"/>
            </a:endParaRP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The group went slightly over the initial budget of $ 500 but the excess amount was covered by the Electrical and Computer Engineering Department of Georgia Institute of Technology.</a:t>
            </a:r>
            <a:endParaRPr lang="en-US" sz="2000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95407B8-2266-AD40-A7B7-87B0FCD84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514" y="1151965"/>
            <a:ext cx="2991396" cy="21695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7E70EA-2A1F-1B48-B7AF-29E0E7D49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514" y="3431364"/>
            <a:ext cx="2991396" cy="213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24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2E923-45AF-0B40-9A6C-804FCC44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Assembly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C1090-BB45-8B45-BB2E-01A95B606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4714" y="1384628"/>
            <a:ext cx="5802487" cy="4621678"/>
          </a:xfrm>
        </p:spPr>
        <p:txBody>
          <a:bodyPr/>
          <a:lstStyle/>
          <a:p>
            <a:r>
              <a:rPr lang="en-US" sz="2000" b="1" dirty="0">
                <a:latin typeface="Baghdad" charset="-78"/>
                <a:ea typeface="Baghdad" charset="-78"/>
                <a:cs typeface="Baghdad" charset="-78"/>
              </a:rPr>
              <a:t>Chest Pads: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Two polycarbonate mounting plates, one in the chest and another in the back. Embedded are: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	2x Load Cells (chest)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	</a:t>
            </a:r>
            <a:r>
              <a:rPr lang="en-US" sz="2000" dirty="0" err="1">
                <a:latin typeface="Baghdad" charset="-78"/>
                <a:ea typeface="Baghdad" charset="-78"/>
                <a:cs typeface="Baghdad" charset="-78"/>
              </a:rPr>
              <a:t>Rasberry</a:t>
            </a:r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 Pi 3 (back)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	2x </a:t>
            </a:r>
            <a:r>
              <a:rPr lang="en-US" sz="2000" dirty="0" err="1">
                <a:latin typeface="Baghdad" charset="-78"/>
                <a:ea typeface="Baghdad" charset="-78"/>
                <a:cs typeface="Baghdad" charset="-78"/>
              </a:rPr>
              <a:t>FlexiForce</a:t>
            </a:r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 Sensors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	</a:t>
            </a:r>
          </a:p>
          <a:p>
            <a:r>
              <a:rPr lang="en-US" sz="2000" b="1" dirty="0">
                <a:latin typeface="Baghdad" charset="-78"/>
                <a:ea typeface="Baghdad" charset="-78"/>
                <a:cs typeface="Baghdad" charset="-78"/>
              </a:rPr>
              <a:t>Helmet: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Accelerometer located at the forehead where greatest impact typically occurs.</a:t>
            </a:r>
          </a:p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Electrical tape for wire bundles and routing to the back of the neck.</a:t>
            </a:r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33F855D9-FEC2-8148-9CC9-AFAC1A03FC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99967"/>
            <a:ext cx="5588000" cy="4191000"/>
          </a:xfrm>
        </p:spPr>
      </p:pic>
    </p:spTree>
    <p:extLst>
      <p:ext uri="{BB962C8B-B14F-4D97-AF65-F5344CB8AC3E}">
        <p14:creationId xmlns:p14="http://schemas.microsoft.com/office/powerpoint/2010/main" val="4067296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FC973-C85B-524B-9B6E-00147C49D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functionality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13E344-B067-B143-B9C2-32B0980F8FD7}"/>
              </a:ext>
            </a:extLst>
          </p:cNvPr>
          <p:cNvGrpSpPr/>
          <p:nvPr/>
        </p:nvGrpSpPr>
        <p:grpSpPr>
          <a:xfrm>
            <a:off x="77948" y="1174484"/>
            <a:ext cx="11237998" cy="5073824"/>
            <a:chOff x="382502" y="1479376"/>
            <a:chExt cx="11237998" cy="507382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82848A-06F2-C346-BAF5-859BD9A84414}"/>
                </a:ext>
              </a:extLst>
            </p:cNvPr>
            <p:cNvSpPr txBox="1"/>
            <p:nvPr/>
          </p:nvSpPr>
          <p:spPr>
            <a:xfrm>
              <a:off x="4578295" y="3663633"/>
              <a:ext cx="3111609" cy="615553"/>
            </a:xfrm>
            <a:prstGeom prst="rect">
              <a:avLst/>
            </a:prstGeom>
            <a:noFill/>
            <a:ln>
              <a:solidFill>
                <a:srgbClr val="99CB3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API</a:t>
              </a:r>
            </a:p>
            <a:p>
              <a:pPr algn="ctr"/>
              <a:r>
                <a:rPr lang="en-US" sz="1600" i="1" dirty="0">
                  <a:solidFill>
                    <a:srgbClr val="99CB38"/>
                  </a:solidFill>
                </a:rPr>
                <a:t>(AWS API Gateway) </a:t>
              </a:r>
            </a:p>
          </p:txBody>
        </p:sp>
        <p:grpSp>
          <p:nvGrpSpPr>
            <p:cNvPr id="7" name="Group 83">
              <a:extLst>
                <a:ext uri="{FF2B5EF4-FFF2-40B4-BE49-F238E27FC236}">
                  <a16:creationId xmlns:a16="http://schemas.microsoft.com/office/drawing/2014/main" id="{019D0A23-8AF8-764F-A3B9-A59D01B8C3F6}"/>
                </a:ext>
              </a:extLst>
            </p:cNvPr>
            <p:cNvGrpSpPr/>
            <p:nvPr/>
          </p:nvGrpSpPr>
          <p:grpSpPr>
            <a:xfrm>
              <a:off x="7195020" y="2009814"/>
              <a:ext cx="4122602" cy="914400"/>
              <a:chOff x="7233579" y="3363059"/>
              <a:chExt cx="4122602" cy="914400"/>
            </a:xfrm>
          </p:grpSpPr>
          <p:sp>
            <p:nvSpPr>
              <p:cNvPr id="34" name="TextBox 84">
                <a:extLst>
                  <a:ext uri="{FF2B5EF4-FFF2-40B4-BE49-F238E27FC236}">
                    <a16:creationId xmlns:a16="http://schemas.microsoft.com/office/drawing/2014/main" id="{C2DDFA8E-13E8-E84A-9A93-4398156DA2CE}"/>
                  </a:ext>
                </a:extLst>
              </p:cNvPr>
              <p:cNvSpPr txBox="1"/>
              <p:nvPr/>
            </p:nvSpPr>
            <p:spPr>
              <a:xfrm>
                <a:off x="8244572" y="3584061"/>
                <a:ext cx="3111609" cy="615553"/>
              </a:xfrm>
              <a:prstGeom prst="rect">
                <a:avLst/>
              </a:prstGeom>
              <a:noFill/>
              <a:ln>
                <a:solidFill>
                  <a:srgbClr val="99CB3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Device</a:t>
                </a:r>
              </a:p>
              <a:p>
                <a:pPr algn="ctr"/>
                <a:r>
                  <a:rPr lang="en-US" sz="1600" i="1" dirty="0">
                    <a:solidFill>
                      <a:srgbClr val="99CB38"/>
                    </a:solidFill>
                  </a:rPr>
                  <a:t>(MAURICE Web-App) </a:t>
                </a:r>
              </a:p>
            </p:txBody>
          </p:sp>
          <p:pic>
            <p:nvPicPr>
              <p:cNvPr id="36" name="Graphic 39" descr="Tablet">
                <a:extLst>
                  <a:ext uri="{FF2B5EF4-FFF2-40B4-BE49-F238E27FC236}">
                    <a16:creationId xmlns:a16="http://schemas.microsoft.com/office/drawing/2014/main" id="{D7FBE2C6-093D-9F47-878B-B0CA37880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233579" y="3363059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8" name="Group 91">
              <a:extLst>
                <a:ext uri="{FF2B5EF4-FFF2-40B4-BE49-F238E27FC236}">
                  <a16:creationId xmlns:a16="http://schemas.microsoft.com/office/drawing/2014/main" id="{1FF13285-A858-AB47-92BF-4256CC3E3448}"/>
                </a:ext>
              </a:extLst>
            </p:cNvPr>
            <p:cNvGrpSpPr/>
            <p:nvPr/>
          </p:nvGrpSpPr>
          <p:grpSpPr>
            <a:xfrm>
              <a:off x="720887" y="4646841"/>
              <a:ext cx="3670374" cy="1533842"/>
              <a:chOff x="277054" y="2934020"/>
              <a:chExt cx="3670374" cy="1533842"/>
            </a:xfrm>
          </p:grpSpPr>
          <p:sp>
            <p:nvSpPr>
              <p:cNvPr id="31" name="TextBox 92">
                <a:extLst>
                  <a:ext uri="{FF2B5EF4-FFF2-40B4-BE49-F238E27FC236}">
                    <a16:creationId xmlns:a16="http://schemas.microsoft.com/office/drawing/2014/main" id="{0CFC3767-31E9-7D40-A78A-BBE12FA15204}"/>
                  </a:ext>
                </a:extLst>
              </p:cNvPr>
              <p:cNvSpPr txBox="1"/>
              <p:nvPr/>
            </p:nvSpPr>
            <p:spPr>
              <a:xfrm>
                <a:off x="835819" y="3852309"/>
                <a:ext cx="3111609" cy="615553"/>
              </a:xfrm>
              <a:prstGeom prst="rect">
                <a:avLst/>
              </a:prstGeom>
              <a:noFill/>
              <a:ln>
                <a:solidFill>
                  <a:srgbClr val="99CB3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Account microservice</a:t>
                </a:r>
              </a:p>
              <a:p>
                <a:pPr algn="ctr"/>
                <a:r>
                  <a:rPr lang="en-US" sz="1600" i="1" dirty="0">
                    <a:solidFill>
                      <a:srgbClr val="99CB38"/>
                    </a:solidFill>
                  </a:rPr>
                  <a:t>(AWS Cognito)</a:t>
                </a:r>
              </a:p>
            </p:txBody>
          </p:sp>
          <p:pic>
            <p:nvPicPr>
              <p:cNvPr id="33" name="Graphic 36" descr="User">
                <a:extLst>
                  <a:ext uri="{FF2B5EF4-FFF2-40B4-BE49-F238E27FC236}">
                    <a16:creationId xmlns:a16="http://schemas.microsoft.com/office/drawing/2014/main" id="{BAE3561B-4900-4D47-93B3-7DE7C0A535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77054" y="2934020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9" name="Group 99">
              <a:extLst>
                <a:ext uri="{FF2B5EF4-FFF2-40B4-BE49-F238E27FC236}">
                  <a16:creationId xmlns:a16="http://schemas.microsoft.com/office/drawing/2014/main" id="{514D79EB-589A-1942-B1D5-5EFEE54F7D67}"/>
                </a:ext>
              </a:extLst>
            </p:cNvPr>
            <p:cNvGrpSpPr/>
            <p:nvPr/>
          </p:nvGrpSpPr>
          <p:grpSpPr>
            <a:xfrm>
              <a:off x="7751642" y="4772982"/>
              <a:ext cx="3694106" cy="1650033"/>
              <a:chOff x="6978773" y="4443770"/>
              <a:chExt cx="3694106" cy="1650033"/>
            </a:xfrm>
          </p:grpSpPr>
          <p:sp>
            <p:nvSpPr>
              <p:cNvPr id="28" name="TextBox 100">
                <a:extLst>
                  <a:ext uri="{FF2B5EF4-FFF2-40B4-BE49-F238E27FC236}">
                    <a16:creationId xmlns:a16="http://schemas.microsoft.com/office/drawing/2014/main" id="{8419A256-B492-4F40-BE6B-887F51A47324}"/>
                  </a:ext>
                </a:extLst>
              </p:cNvPr>
              <p:cNvSpPr txBox="1"/>
              <p:nvPr/>
            </p:nvSpPr>
            <p:spPr>
              <a:xfrm>
                <a:off x="6978773" y="5232029"/>
                <a:ext cx="3694106" cy="861774"/>
              </a:xfrm>
              <a:prstGeom prst="rect">
                <a:avLst/>
              </a:prstGeom>
              <a:noFill/>
              <a:ln>
                <a:solidFill>
                  <a:srgbClr val="99CB3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Data </a:t>
                </a:r>
                <a:r>
                  <a:rPr lang="en-US" dirty="0">
                    <a:solidFill>
                      <a:schemeClr val="bg1"/>
                    </a:solidFill>
                  </a:rPr>
                  <a:t>Streaming Microservice</a:t>
                </a:r>
              </a:p>
              <a:p>
                <a:pPr algn="ctr"/>
                <a:r>
                  <a:rPr lang="en-US" sz="1600" i="1" dirty="0">
                    <a:solidFill>
                      <a:srgbClr val="99CB38"/>
                    </a:solidFill>
                  </a:rPr>
                  <a:t>(AWS Lambda, Firehose, SNS, S3, </a:t>
                </a:r>
                <a:r>
                  <a:rPr lang="en-US" sz="1600" i="1" dirty="0" err="1">
                    <a:solidFill>
                      <a:srgbClr val="99CB38"/>
                    </a:solidFill>
                  </a:rPr>
                  <a:t>ElasticSearch</a:t>
                </a:r>
                <a:r>
                  <a:rPr lang="en-US" sz="1600" i="1" dirty="0">
                    <a:solidFill>
                      <a:srgbClr val="99CB38"/>
                    </a:solidFill>
                  </a:rPr>
                  <a:t>)</a:t>
                </a:r>
              </a:p>
            </p:txBody>
          </p:sp>
          <p:pic>
            <p:nvPicPr>
              <p:cNvPr id="30" name="Graphic 33" descr="Gauge">
                <a:extLst>
                  <a:ext uri="{FF2B5EF4-FFF2-40B4-BE49-F238E27FC236}">
                    <a16:creationId xmlns:a16="http://schemas.microsoft.com/office/drawing/2014/main" id="{7AB852CB-F613-294F-847B-2F6532277C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396769" y="4443770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0" name="Arrow: Bent-Up 13">
              <a:extLst>
                <a:ext uri="{FF2B5EF4-FFF2-40B4-BE49-F238E27FC236}">
                  <a16:creationId xmlns:a16="http://schemas.microsoft.com/office/drawing/2014/main" id="{94C80F15-203B-1F4D-B26B-7B212E31E903}"/>
                </a:ext>
              </a:extLst>
            </p:cNvPr>
            <p:cNvSpPr/>
            <p:nvPr/>
          </p:nvSpPr>
          <p:spPr>
            <a:xfrm rot="5400000">
              <a:off x="2870265" y="2386209"/>
              <a:ext cx="1247870" cy="2168189"/>
            </a:xfrm>
            <a:prstGeom prst="bentUpArrow">
              <a:avLst>
                <a:gd name="adj1" fmla="val 6343"/>
                <a:gd name="adj2" fmla="val 10388"/>
                <a:gd name="adj3" fmla="val 1447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Bent-Up 14">
              <a:extLst>
                <a:ext uri="{FF2B5EF4-FFF2-40B4-BE49-F238E27FC236}">
                  <a16:creationId xmlns:a16="http://schemas.microsoft.com/office/drawing/2014/main" id="{9692505E-36C1-6B49-9AB4-2FC2C6649EE4}"/>
                </a:ext>
              </a:extLst>
            </p:cNvPr>
            <p:cNvSpPr/>
            <p:nvPr/>
          </p:nvSpPr>
          <p:spPr>
            <a:xfrm rot="16200000" flipH="1">
              <a:off x="8011247" y="2525030"/>
              <a:ext cx="1066799" cy="1709480"/>
            </a:xfrm>
            <a:prstGeom prst="bentUpArrow">
              <a:avLst>
                <a:gd name="adj1" fmla="val 8040"/>
                <a:gd name="adj2" fmla="val 11593"/>
                <a:gd name="adj3" fmla="val 1447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Bent-Up 15">
              <a:extLst>
                <a:ext uri="{FF2B5EF4-FFF2-40B4-BE49-F238E27FC236}">
                  <a16:creationId xmlns:a16="http://schemas.microsoft.com/office/drawing/2014/main" id="{74911C55-55FC-5D4A-B360-96FC6E5B1BE9}"/>
                </a:ext>
              </a:extLst>
            </p:cNvPr>
            <p:cNvSpPr/>
            <p:nvPr/>
          </p:nvSpPr>
          <p:spPr>
            <a:xfrm>
              <a:off x="7689904" y="2846368"/>
              <a:ext cx="2701590" cy="1320498"/>
            </a:xfrm>
            <a:prstGeom prst="bentUpArrow">
              <a:avLst>
                <a:gd name="adj1" fmla="val 6343"/>
                <a:gd name="adj2" fmla="val 9081"/>
                <a:gd name="adj3" fmla="val 1447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Bent-Up 16">
              <a:extLst>
                <a:ext uri="{FF2B5EF4-FFF2-40B4-BE49-F238E27FC236}">
                  <a16:creationId xmlns:a16="http://schemas.microsoft.com/office/drawing/2014/main" id="{069C6725-B38C-0345-99E2-E24D6D40369B}"/>
                </a:ext>
              </a:extLst>
            </p:cNvPr>
            <p:cNvSpPr/>
            <p:nvPr/>
          </p:nvSpPr>
          <p:spPr>
            <a:xfrm>
              <a:off x="4391944" y="4279187"/>
              <a:ext cx="940437" cy="1739255"/>
            </a:xfrm>
            <a:prstGeom prst="bentUpArrow">
              <a:avLst>
                <a:gd name="adj1" fmla="val 8323"/>
                <a:gd name="adj2" fmla="val 13358"/>
                <a:gd name="adj3" fmla="val 1645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Bent-Up 17">
              <a:extLst>
                <a:ext uri="{FF2B5EF4-FFF2-40B4-BE49-F238E27FC236}">
                  <a16:creationId xmlns:a16="http://schemas.microsoft.com/office/drawing/2014/main" id="{BE63DD76-4230-1A47-B4B2-AA6D87942F0E}"/>
                </a:ext>
              </a:extLst>
            </p:cNvPr>
            <p:cNvSpPr/>
            <p:nvPr/>
          </p:nvSpPr>
          <p:spPr>
            <a:xfrm rot="16200000" flipH="1">
              <a:off x="3875614" y="4807613"/>
              <a:ext cx="1586619" cy="529766"/>
            </a:xfrm>
            <a:prstGeom prst="bentUpArrow">
              <a:avLst>
                <a:gd name="adj1" fmla="val 16597"/>
                <a:gd name="adj2" fmla="val 21044"/>
                <a:gd name="adj3" fmla="val 3156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row: Bent-Up 18">
              <a:extLst>
                <a:ext uri="{FF2B5EF4-FFF2-40B4-BE49-F238E27FC236}">
                  <a16:creationId xmlns:a16="http://schemas.microsoft.com/office/drawing/2014/main" id="{7B432DBB-460F-0347-BA75-8A426B2E2104}"/>
                </a:ext>
              </a:extLst>
            </p:cNvPr>
            <p:cNvSpPr/>
            <p:nvPr/>
          </p:nvSpPr>
          <p:spPr>
            <a:xfrm rot="5400000">
              <a:off x="6219145" y="4807612"/>
              <a:ext cx="1586619" cy="529766"/>
            </a:xfrm>
            <a:prstGeom prst="bentUpArrow">
              <a:avLst>
                <a:gd name="adj1" fmla="val 16597"/>
                <a:gd name="adj2" fmla="val 21044"/>
                <a:gd name="adj3" fmla="val 3156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row: Bent-Up 19">
              <a:extLst>
                <a:ext uri="{FF2B5EF4-FFF2-40B4-BE49-F238E27FC236}">
                  <a16:creationId xmlns:a16="http://schemas.microsoft.com/office/drawing/2014/main" id="{078C66A0-2FC5-8545-9AC6-5FCFCD57C93D}"/>
                </a:ext>
              </a:extLst>
            </p:cNvPr>
            <p:cNvSpPr/>
            <p:nvPr/>
          </p:nvSpPr>
          <p:spPr>
            <a:xfrm flipH="1">
              <a:off x="6333169" y="4279186"/>
              <a:ext cx="940437" cy="1739255"/>
            </a:xfrm>
            <a:prstGeom prst="bentUpArrow">
              <a:avLst>
                <a:gd name="adj1" fmla="val 8323"/>
                <a:gd name="adj2" fmla="val 13358"/>
                <a:gd name="adj3" fmla="val 1645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31A4CB-AD85-D840-9873-18FA47DB1D37}"/>
                </a:ext>
              </a:extLst>
            </p:cNvPr>
            <p:cNvSpPr txBox="1"/>
            <p:nvPr/>
          </p:nvSpPr>
          <p:spPr>
            <a:xfrm>
              <a:off x="1122497" y="3978706"/>
              <a:ext cx="26923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>
                  <a:solidFill>
                    <a:srgbClr val="99CB38"/>
                  </a:solidFill>
                </a:rPr>
                <a:t>publish sensor data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B4BC92-9D23-3C4A-A0C4-F1F59642D970}"/>
                </a:ext>
              </a:extLst>
            </p:cNvPr>
            <p:cNvSpPr txBox="1"/>
            <p:nvPr/>
          </p:nvSpPr>
          <p:spPr>
            <a:xfrm>
              <a:off x="7527835" y="2972167"/>
              <a:ext cx="26923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>
                  <a:solidFill>
                    <a:srgbClr val="99CB38"/>
                  </a:solidFill>
                </a:rPr>
                <a:t>request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AF3E76-CBF8-AD42-9990-FC5EF63EE808}"/>
                </a:ext>
              </a:extLst>
            </p:cNvPr>
            <p:cNvSpPr txBox="1"/>
            <p:nvPr/>
          </p:nvSpPr>
          <p:spPr>
            <a:xfrm>
              <a:off x="8928101" y="4147983"/>
              <a:ext cx="26923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>
                  <a:solidFill>
                    <a:srgbClr val="99CB38"/>
                  </a:solidFill>
                </a:rPr>
                <a:t>response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C3591C-92D2-394D-B2BC-1A6D2F1875F5}"/>
                </a:ext>
              </a:extLst>
            </p:cNvPr>
            <p:cNvSpPr txBox="1"/>
            <p:nvPr/>
          </p:nvSpPr>
          <p:spPr>
            <a:xfrm>
              <a:off x="4238100" y="5968425"/>
              <a:ext cx="19341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>
                  <a:solidFill>
                    <a:srgbClr val="99CB38"/>
                  </a:solidFill>
                </a:rPr>
                <a:t>user authorization response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7EC024-6889-8649-B904-E67859D8F8E4}"/>
                </a:ext>
              </a:extLst>
            </p:cNvPr>
            <p:cNvSpPr txBox="1"/>
            <p:nvPr/>
          </p:nvSpPr>
          <p:spPr>
            <a:xfrm>
              <a:off x="3082135" y="4424153"/>
              <a:ext cx="19341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rgbClr val="99CB38"/>
                  </a:solidFill>
                </a:rPr>
                <a:t>user authorization request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19EC6A-B16B-6748-B631-B08365CF9A9E}"/>
                </a:ext>
              </a:extLst>
            </p:cNvPr>
            <p:cNvSpPr txBox="1"/>
            <p:nvPr/>
          </p:nvSpPr>
          <p:spPr>
            <a:xfrm>
              <a:off x="6481297" y="5968423"/>
              <a:ext cx="13093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>
                  <a:solidFill>
                    <a:srgbClr val="99CB38"/>
                  </a:solidFill>
                </a:rPr>
                <a:t>get real-time data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3E5556-E3AC-774E-BAF0-348025B7224A}"/>
                </a:ext>
              </a:extLst>
            </p:cNvPr>
            <p:cNvSpPr txBox="1"/>
            <p:nvPr/>
          </p:nvSpPr>
          <p:spPr>
            <a:xfrm>
              <a:off x="6785086" y="4421295"/>
              <a:ext cx="13896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>
                  <a:solidFill>
                    <a:srgbClr val="99CB38"/>
                  </a:solidFill>
                </a:rPr>
                <a:t>post real-time data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D1C4907-1C9F-BD48-B992-02B87F73277E}"/>
                </a:ext>
              </a:extLst>
            </p:cNvPr>
            <p:cNvGrpSpPr/>
            <p:nvPr/>
          </p:nvGrpSpPr>
          <p:grpSpPr>
            <a:xfrm>
              <a:off x="382502" y="1479376"/>
              <a:ext cx="3642000" cy="1366993"/>
              <a:chOff x="382502" y="1479376"/>
              <a:chExt cx="3642000" cy="1366993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19572C9-D616-604D-AA28-2DDD00A73633}"/>
                  </a:ext>
                </a:extLst>
              </p:cNvPr>
              <p:cNvSpPr txBox="1"/>
              <p:nvPr/>
            </p:nvSpPr>
            <p:spPr>
              <a:xfrm>
                <a:off x="912893" y="2230816"/>
                <a:ext cx="3111609" cy="615553"/>
              </a:xfrm>
              <a:prstGeom prst="rect">
                <a:avLst/>
              </a:prstGeom>
              <a:noFill/>
              <a:ln>
                <a:solidFill>
                  <a:srgbClr val="99CB38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Real-time sensor data</a:t>
                </a:r>
              </a:p>
              <a:p>
                <a:pPr algn="ctr"/>
                <a:r>
                  <a:rPr lang="en-US" sz="1600" i="1" dirty="0">
                    <a:solidFill>
                      <a:srgbClr val="99CB38"/>
                    </a:solidFill>
                  </a:rPr>
                  <a:t>(MAURICE Suit) 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67F0108-1594-D141-B173-3BC541CE8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2502" y="1479376"/>
                <a:ext cx="530398" cy="98763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76861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6BE3-E9C5-424C-8519-372AD85C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Dashboard interface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A068B1-EDC1-7A4D-B3D3-E68AE2294A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latin typeface="Baghdad" charset="-78"/>
                <a:ea typeface="Baghdad" charset="-78"/>
                <a:cs typeface="Baghdad" charset="-78"/>
              </a:rPr>
              <a:t>Provides graphical analysis tools for each sensor</a:t>
            </a:r>
          </a:p>
          <a:p>
            <a:endParaRPr lang="en-US" dirty="0">
              <a:latin typeface="Baghdad" charset="-78"/>
              <a:ea typeface="Baghdad" charset="-78"/>
              <a:cs typeface="Baghdad" charset="-78"/>
            </a:endParaRPr>
          </a:p>
          <a:p>
            <a:r>
              <a:rPr lang="en-US" dirty="0">
                <a:latin typeface="Baghdad" charset="-78"/>
                <a:ea typeface="Baghdad" charset="-78"/>
                <a:cs typeface="Baghdad" charset="-78"/>
              </a:rPr>
              <a:t>Medical staff can observe the most recent hit as well as the cumulative force withstood over the course of the game. </a:t>
            </a:r>
          </a:p>
          <a:p>
            <a:endParaRPr lang="en-US" dirty="0"/>
          </a:p>
        </p:txBody>
      </p:sp>
      <p:pic>
        <p:nvPicPr>
          <p:cNvPr id="5" name="Picture 6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14DDE22D-BDE5-8342-9F3C-5481020C2C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2122" y="1771650"/>
            <a:ext cx="5495192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91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6B6D-6ABE-334A-9C0D-57EAA5F6B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Cloud layer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870124-E77B-BF4B-B1B4-9723244FE7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72338" y="1971675"/>
            <a:ext cx="4560201" cy="2873360"/>
          </a:xfrm>
          <a:prstGeom prst="rect">
            <a:avLst/>
          </a:prstGeom>
        </p:spPr>
      </p:pic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76508E60-B0AE-3B47-AB7B-74DCD70786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704342"/>
              </p:ext>
            </p:extLst>
          </p:nvPr>
        </p:nvGraphicFramePr>
        <p:xfrm>
          <a:off x="210544" y="1449087"/>
          <a:ext cx="6847480" cy="4604337"/>
        </p:xfrm>
        <a:graphic>
          <a:graphicData uri="http://schemas.openxmlformats.org/drawingml/2006/table">
            <a:tbl>
              <a:tblPr/>
              <a:tblGrid>
                <a:gridCol w="2165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2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014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Queue 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​</a:t>
                      </a:r>
                      <a:endParaRPr lang="en-US" sz="18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305" marR="38305" marT="19152" marB="1915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AWS Simple Queue Service (FIFO) ​</a:t>
                      </a:r>
                      <a:endParaRPr lang="en-US" sz="1800" b="1" i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305" marR="38305" marT="19152" marB="1915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709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Server(less) Architecture</a:t>
                      </a: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305" marR="38305" marT="19152" marB="1915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AWS Lambda​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AWS Elastic Compute Cloud​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AWS Elastic Beanstalk​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AWS Firehose​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AWS S3​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AWS Cognito​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DynamoDB (NoSQL) database​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305" marR="38305" marT="19152" marB="1915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709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800" b="1" i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Data Handling (10 or less concurrent users) </a:t>
                      </a:r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​</a:t>
                      </a:r>
                      <a:endParaRPr lang="en-US" sz="1800" b="1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305" marR="38305" marT="19152" marB="1915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 Web Servers (2 cores, 8 GB RAM, 500 GB storage/ea.)​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 App Servers (4 virtual cores, 16 GB RAM)​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 GB Data transfer​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base">
                        <a:buFont typeface="Arial" charset="0"/>
                        <a:buChar char="•"/>
                      </a:pPr>
                      <a:r>
                        <a:rPr lang="en-US" sz="1800" b="1" i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 GB Data Storage and Backup​</a:t>
                      </a:r>
                      <a:endParaRPr lang="en-US" sz="1800" b="1" i="0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38305" marR="38305" marT="19152" marB="1915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132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B1BE-F02C-2348-9D2F-CB2816DDC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Embedded software</a:t>
            </a:r>
          </a:p>
        </p:txBody>
      </p:sp>
      <p:pic>
        <p:nvPicPr>
          <p:cNvPr id="5" name="Picture 11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05A11312-B1E5-4046-9192-C8EECD77A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63" y="1359535"/>
            <a:ext cx="9249450" cy="471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10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2E11C-1B41-FE46-A2C7-4A673C88D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Embedded software </a:t>
            </a:r>
          </a:p>
        </p:txBody>
      </p:sp>
      <p:pic>
        <p:nvPicPr>
          <p:cNvPr id="5" name="Picture 1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EE6B952-7BE5-2D4D-A0C2-434185293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24" y="1195168"/>
            <a:ext cx="9702471" cy="494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0089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71</TotalTime>
  <Words>434</Words>
  <Application>Microsoft Office PowerPoint</Application>
  <PresentationFormat>Widescreen</PresentationFormat>
  <Paragraphs>94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Custom Design</vt:lpstr>
      <vt:lpstr>White Main</vt:lpstr>
      <vt:lpstr>Newtonian iot uniform</vt:lpstr>
      <vt:lpstr>Areas of focus</vt:lpstr>
      <vt:lpstr>Materials and cost</vt:lpstr>
      <vt:lpstr>Assembly process</vt:lpstr>
      <vt:lpstr>functionality</vt:lpstr>
      <vt:lpstr>Dashboard interface</vt:lpstr>
      <vt:lpstr>Cloud layer</vt:lpstr>
      <vt:lpstr>Embedded software</vt:lpstr>
      <vt:lpstr>Embedded software </vt:lpstr>
      <vt:lpstr>Embedded software</vt:lpstr>
      <vt:lpstr>results</vt:lpstr>
      <vt:lpstr>Future improvements</vt:lpstr>
      <vt:lpstr>Future improvements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Webb, Kevin L</cp:lastModifiedBy>
  <cp:revision>20</cp:revision>
  <dcterms:created xsi:type="dcterms:W3CDTF">2016-03-09T16:46:53Z</dcterms:created>
  <dcterms:modified xsi:type="dcterms:W3CDTF">2018-05-03T03:14:18Z</dcterms:modified>
</cp:coreProperties>
</file>