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glb" ContentType="model/gltf.binary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23"/>
  </p:notesMasterIdLst>
  <p:handoutMasterIdLst>
    <p:handoutMasterId r:id="rId24"/>
  </p:handoutMasterIdLst>
  <p:sldIdLst>
    <p:sldId id="257" r:id="rId2"/>
    <p:sldId id="258" r:id="rId3"/>
    <p:sldId id="272" r:id="rId4"/>
    <p:sldId id="259" r:id="rId5"/>
    <p:sldId id="260" r:id="rId6"/>
    <p:sldId id="281" r:id="rId7"/>
    <p:sldId id="284" r:id="rId8"/>
    <p:sldId id="282" r:id="rId9"/>
    <p:sldId id="288" r:id="rId10"/>
    <p:sldId id="283" r:id="rId11"/>
    <p:sldId id="261" r:id="rId12"/>
    <p:sldId id="278" r:id="rId13"/>
    <p:sldId id="286" r:id="rId14"/>
    <p:sldId id="287" r:id="rId15"/>
    <p:sldId id="279" r:id="rId16"/>
    <p:sldId id="273" r:id="rId17"/>
    <p:sldId id="276" r:id="rId18"/>
    <p:sldId id="277" r:id="rId19"/>
    <p:sldId id="262" r:id="rId20"/>
    <p:sldId id="285" r:id="rId21"/>
    <p:sldId id="28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ummary Section" id="{7BBF1D78-B47E-422B-9C70-6BABD0FB1B69}">
          <p14:sldIdLst/>
        </p14:section>
        <p14:section name="Introduction" id="{CE7D01AA-1559-446D-BB64-F2E1F258285B}">
          <p14:sldIdLst>
            <p14:sldId id="257"/>
          </p14:sldIdLst>
        </p14:section>
        <p14:section name="Qualitative Goals" id="{E67E2F45-81E7-4A51-9B50-C92D7571B00F}">
          <p14:sldIdLst>
            <p14:sldId id="258"/>
            <p14:sldId id="272"/>
          </p14:sldIdLst>
        </p14:section>
        <p14:section name="Quantitative Specs" id="{122D23C3-7CED-4A62-A1B2-6A740F9456E9}">
          <p14:sldIdLst>
            <p14:sldId id="259"/>
            <p14:sldId id="260"/>
            <p14:sldId id="281"/>
            <p14:sldId id="284"/>
            <p14:sldId id="282"/>
            <p14:sldId id="288"/>
            <p14:sldId id="283"/>
          </p14:sldIdLst>
        </p14:section>
        <p14:section name="Design Approach" id="{FF6BAF80-0F66-4A0E-B46F-6F9088E38B6A}">
          <p14:sldIdLst>
            <p14:sldId id="261"/>
            <p14:sldId id="278"/>
            <p14:sldId id="286"/>
            <p14:sldId id="287"/>
            <p14:sldId id="279"/>
          </p14:sldIdLst>
        </p14:section>
        <p14:section name="Schedule" id="{4FEBA5ED-CA50-4A11-BB0F-380169E8B1B6}">
          <p14:sldIdLst>
            <p14:sldId id="273"/>
            <p14:sldId id="276"/>
            <p14:sldId id="277"/>
          </p14:sldIdLst>
        </p14:section>
        <p14:section name="Status" id="{078A4320-5549-4849-9BFA-82311833263C}">
          <p14:sldIdLst>
            <p14:sldId id="262"/>
          </p14:sldIdLst>
        </p14:section>
        <p14:section name="Conclusion &amp; Acknowledgements" id="{457D40DA-162C-4109-AFDD-E63A17B2C258}">
          <p14:sldIdLst/>
        </p14:section>
        <p14:section name="Extra" id="{155C7319-BB09-4D72-80E5-F3F5085FEA7C}">
          <p14:sldIdLst>
            <p14:sldId id="285"/>
            <p14:sldId id="28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64" userDrawn="1">
          <p15:clr>
            <a:srgbClr val="A4A3A4"/>
          </p15:clr>
        </p15:guide>
        <p15:guide id="3" pos="7296" userDrawn="1">
          <p15:clr>
            <a:srgbClr val="A4A3A4"/>
          </p15:clr>
        </p15:guide>
        <p15:guide id="4" orient="horz" pos="41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99CB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5F2EA6-B562-47D4-A17C-B979C1A13B76}" v="18" dt="2018-01-16T16:43:08.828"/>
  </p1510:revLst>
</p1510:revInfo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936" y="67"/>
      </p:cViewPr>
      <p:guideLst>
        <p:guide orient="horz" pos="2184"/>
        <p:guide pos="3864"/>
        <p:guide pos="7296"/>
        <p:guide orient="horz" pos="412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 Albuquerque" userId="352b3705-eaf8-4213-85fb-b4a9d775cab4" providerId="ADAL" clId="{8AE87264-07D7-4245-993C-51F2EC259FB2}"/>
    <pc:docChg chg="custSel modSld">
      <pc:chgData name="Daniel Albuquerque" userId="352b3705-eaf8-4213-85fb-b4a9d775cab4" providerId="ADAL" clId="{8AE87264-07D7-4245-993C-51F2EC259FB2}" dt="2018-01-16T16:58:01.562" v="50" actId="20577"/>
      <pc:docMkLst>
        <pc:docMk/>
      </pc:docMkLst>
      <pc:sldChg chg="modSp">
        <pc:chgData name="Daniel Albuquerque" userId="352b3705-eaf8-4213-85fb-b4a9d775cab4" providerId="ADAL" clId="{8AE87264-07D7-4245-993C-51F2EC259FB2}" dt="2018-01-16T16:56:28.523" v="2" actId="27636"/>
        <pc:sldMkLst>
          <pc:docMk/>
          <pc:sldMk cId="2726703285" sldId="279"/>
        </pc:sldMkLst>
        <pc:spChg chg="mod">
          <ac:chgData name="Daniel Albuquerque" userId="352b3705-eaf8-4213-85fb-b4a9d775cab4" providerId="ADAL" clId="{8AE87264-07D7-4245-993C-51F2EC259FB2}" dt="2018-01-16T16:56:28.523" v="2" actId="27636"/>
          <ac:spMkLst>
            <pc:docMk/>
            <pc:sldMk cId="2726703285" sldId="279"/>
            <ac:spMk id="6" creationId="{00000000-0000-0000-0000-000000000000}"/>
          </ac:spMkLst>
        </pc:spChg>
      </pc:sldChg>
      <pc:sldChg chg="modSp">
        <pc:chgData name="Daniel Albuquerque" userId="352b3705-eaf8-4213-85fb-b4a9d775cab4" providerId="ADAL" clId="{8AE87264-07D7-4245-993C-51F2EC259FB2}" dt="2018-01-16T16:58:01.562" v="50" actId="20577"/>
        <pc:sldMkLst>
          <pc:docMk/>
          <pc:sldMk cId="524394267" sldId="281"/>
        </pc:sldMkLst>
        <pc:graphicFrameChg chg="modGraphic">
          <ac:chgData name="Daniel Albuquerque" userId="352b3705-eaf8-4213-85fb-b4a9d775cab4" providerId="ADAL" clId="{8AE87264-07D7-4245-993C-51F2EC259FB2}" dt="2018-01-16T16:58:01.562" v="50" actId="20577"/>
          <ac:graphicFrameMkLst>
            <pc:docMk/>
            <pc:sldMk cId="524394267" sldId="281"/>
            <ac:graphicFrameMk id="4" creationId="{BB08705A-49EA-4CC6-B5C2-A27124A40153}"/>
          </ac:graphicFrameMkLst>
        </pc:graphicFrameChg>
      </pc:sldChg>
    </pc:docChg>
  </pc:docChgLst>
  <pc:docChgLst>
    <pc:chgData name="Webb, Kevin L" userId="1003BFFD91616C50@LIVE.COM" providerId="AD" clId="Web-{F7FEC26F-990B-4E58-BF07-CF80967EE3C7}"/>
    <pc:docChg chg="modSld">
      <pc:chgData name="Webb, Kevin L" userId="1003BFFD91616C50@LIVE.COM" providerId="AD" clId="Web-{F7FEC26F-990B-4E58-BF07-CF80967EE3C7}" dt="2018-02-01T16:11:44.482" v="6"/>
      <pc:docMkLst>
        <pc:docMk/>
      </pc:docMkLst>
      <pc:sldChg chg="modSp">
        <pc:chgData name="Webb, Kevin L" userId="1003BFFD91616C50@LIVE.COM" providerId="AD" clId="Web-{F7FEC26F-990B-4E58-BF07-CF80967EE3C7}" dt="2018-02-01T16:11:44.482" v="6"/>
        <pc:sldMkLst>
          <pc:docMk/>
          <pc:sldMk cId="4157259319" sldId="287"/>
        </pc:sldMkLst>
        <pc:spChg chg="mod">
          <ac:chgData name="Webb, Kevin L" userId="1003BFFD91616C50@LIVE.COM" providerId="AD" clId="Web-{F7FEC26F-990B-4E58-BF07-CF80967EE3C7}" dt="2018-02-01T16:11:31.544" v="4"/>
          <ac:spMkLst>
            <pc:docMk/>
            <pc:sldMk cId="4157259319" sldId="287"/>
            <ac:spMk id="68" creationId="{AF648E53-27BA-4BE8-BF5F-9B5650855D5A}"/>
          </ac:spMkLst>
        </pc:spChg>
        <pc:picChg chg="mod modCrop">
          <ac:chgData name="Webb, Kevin L" userId="1003BFFD91616C50@LIVE.COM" providerId="AD" clId="Web-{F7FEC26F-990B-4E58-BF07-CF80967EE3C7}" dt="2018-02-01T16:11:44.482" v="6"/>
          <ac:picMkLst>
            <pc:docMk/>
            <pc:sldMk cId="4157259319" sldId="287"/>
            <ac:picMk id="36" creationId="{BF70C6D7-C216-4AC6-9D85-0489589D5A27}"/>
          </ac:picMkLst>
        </pc:picChg>
        <pc:cxnChg chg="mod">
          <ac:chgData name="Webb, Kevin L" userId="1003BFFD91616C50@LIVE.COM" providerId="AD" clId="Web-{F7FEC26F-990B-4E58-BF07-CF80967EE3C7}" dt="2018-02-01T16:11:31.544" v="4"/>
          <ac:cxnSpMkLst>
            <pc:docMk/>
            <pc:sldMk cId="4157259319" sldId="287"/>
            <ac:cxnSpMk id="70" creationId="{DF1A315B-59E8-4F01-B812-82B1B3F900E3}"/>
          </ac:cxnSpMkLst>
        </pc:cxnChg>
        <pc:cxnChg chg="mod">
          <ac:chgData name="Webb, Kevin L" userId="1003BFFD91616C50@LIVE.COM" providerId="AD" clId="Web-{F7FEC26F-990B-4E58-BF07-CF80967EE3C7}" dt="2018-02-01T16:11:31.544" v="4"/>
          <ac:cxnSpMkLst>
            <pc:docMk/>
            <pc:sldMk cId="4157259319" sldId="287"/>
            <ac:cxnSpMk id="72" creationId="{ECB5A927-7BF1-4079-A8DE-A75D55706056}"/>
          </ac:cxnSpMkLst>
        </pc:cxnChg>
      </pc:sldChg>
    </pc:docChg>
  </pc:docChgLst>
  <pc:docChgLst>
    <pc:chgData name="Olatide Omojaro" userId="27075ce8-3546-4fd2-930d-353bacd0d7a2" providerId="ADAL" clId="{1E0543F0-EA15-41F8-8784-94FCBAAF414F}"/>
    <pc:docChg chg="undo custSel addSld delSld modSld modSection">
      <pc:chgData name="Olatide Omojaro" userId="27075ce8-3546-4fd2-930d-353bacd0d7a2" providerId="ADAL" clId="{1E0543F0-EA15-41F8-8784-94FCBAAF414F}" dt="2018-01-16T16:52:05.406" v="83" actId="2696"/>
      <pc:docMkLst>
        <pc:docMk/>
      </pc:docMkLst>
      <pc:sldChg chg="modSp">
        <pc:chgData name="Olatide Omojaro" userId="27075ce8-3546-4fd2-930d-353bacd0d7a2" providerId="ADAL" clId="{1E0543F0-EA15-41F8-8784-94FCBAAF414F}" dt="2018-01-16T16:51:09.958" v="81" actId="1076"/>
        <pc:sldMkLst>
          <pc:docMk/>
          <pc:sldMk cId="244594335" sldId="273"/>
        </pc:sldMkLst>
        <pc:graphicFrameChg chg="mod modGraphic">
          <ac:chgData name="Olatide Omojaro" userId="27075ce8-3546-4fd2-930d-353bacd0d7a2" providerId="ADAL" clId="{1E0543F0-EA15-41F8-8784-94FCBAAF414F}" dt="2018-01-16T16:51:09.958" v="81" actId="1076"/>
          <ac:graphicFrameMkLst>
            <pc:docMk/>
            <pc:sldMk cId="244594335" sldId="273"/>
            <ac:graphicFrameMk id="8" creationId="{F32CE23D-692E-4441-B605-1D2160949AFB}"/>
          </ac:graphicFrameMkLst>
        </pc:graphicFrameChg>
      </pc:sldChg>
      <pc:sldChg chg="modSp">
        <pc:chgData name="Olatide Omojaro" userId="27075ce8-3546-4fd2-930d-353bacd0d7a2" providerId="ADAL" clId="{1E0543F0-EA15-41F8-8784-94FCBAAF414F}" dt="2018-01-16T16:48:27.083" v="14" actId="20577"/>
        <pc:sldMkLst>
          <pc:docMk/>
          <pc:sldMk cId="15073214" sldId="278"/>
        </pc:sldMkLst>
        <pc:spChg chg="mod">
          <ac:chgData name="Olatide Omojaro" userId="27075ce8-3546-4fd2-930d-353bacd0d7a2" providerId="ADAL" clId="{1E0543F0-EA15-41F8-8784-94FCBAAF414F}" dt="2018-01-16T16:48:27.083" v="14" actId="20577"/>
          <ac:spMkLst>
            <pc:docMk/>
            <pc:sldMk cId="15073214" sldId="278"/>
            <ac:spMk id="11" creationId="{DB162935-2D1A-4C30-9103-6BA67F655C18}"/>
          </ac:spMkLst>
        </pc:spChg>
      </pc:sldChg>
      <pc:sldChg chg="modSp modAnim">
        <pc:chgData name="Olatide Omojaro" userId="27075ce8-3546-4fd2-930d-353bacd0d7a2" providerId="ADAL" clId="{1E0543F0-EA15-41F8-8784-94FCBAAF414F}" dt="2018-01-16T16:48:24.580" v="6" actId="20577"/>
        <pc:sldMkLst>
          <pc:docMk/>
          <pc:sldMk cId="2726703285" sldId="279"/>
        </pc:sldMkLst>
        <pc:spChg chg="mod">
          <ac:chgData name="Olatide Omojaro" userId="27075ce8-3546-4fd2-930d-353bacd0d7a2" providerId="ADAL" clId="{1E0543F0-EA15-41F8-8784-94FCBAAF414F}" dt="2018-01-16T16:48:24.580" v="6" actId="20577"/>
          <ac:spMkLst>
            <pc:docMk/>
            <pc:sldMk cId="2726703285" sldId="279"/>
            <ac:spMk id="6" creationId="{00000000-0000-0000-0000-000000000000}"/>
          </ac:spMkLst>
        </pc:spChg>
      </pc:sldChg>
      <pc:sldChg chg="del">
        <pc:chgData name="Olatide Omojaro" userId="27075ce8-3546-4fd2-930d-353bacd0d7a2" providerId="ADAL" clId="{1E0543F0-EA15-41F8-8784-94FCBAAF414F}" dt="2018-01-16T16:52:05.406" v="83" actId="2696"/>
        <pc:sldMkLst>
          <pc:docMk/>
          <pc:sldMk cId="2287042510" sldId="280"/>
        </pc:sldMkLst>
      </pc:sldChg>
      <pc:sldChg chg="add">
        <pc:chgData name="Olatide Omojaro" userId="27075ce8-3546-4fd2-930d-353bacd0d7a2" providerId="ADAL" clId="{1E0543F0-EA15-41F8-8784-94FCBAAF414F}" dt="2018-01-16T16:51:59.712" v="82" actId="2696"/>
        <pc:sldMkLst>
          <pc:docMk/>
          <pc:sldMk cId="1097989723" sldId="288"/>
        </pc:sldMkLst>
      </pc:sldChg>
    </pc:docChg>
  </pc:docChgLst>
  <pc:docChgLst>
    <pc:chgData name="Taylor, Drevon J" userId="10033FFF9163885A@LIVE.COM" providerId="AD" clId="Web-{1E69E298-2BC8-4CD3-AF3C-76DD0A83EB71}"/>
    <pc:docChg chg="addSld delSld modSld modSection">
      <pc:chgData name="Taylor, Drevon J" userId="10033FFF9163885A@LIVE.COM" providerId="AD" clId="Web-{1E69E298-2BC8-4CD3-AF3C-76DD0A83EB71}" dt="2018-02-27T20:31:17.429" v="338"/>
      <pc:docMkLst>
        <pc:docMk/>
      </pc:docMkLst>
      <pc:sldChg chg="del">
        <pc:chgData name="Taylor, Drevon J" userId="10033FFF9163885A@LIVE.COM" providerId="AD" clId="Web-{1E69E298-2BC8-4CD3-AF3C-76DD0A83EB71}" dt="2018-02-27T20:16:16.741" v="1"/>
        <pc:sldMkLst>
          <pc:docMk/>
          <pc:sldMk cId="3294906307" sldId="271"/>
        </pc:sldMkLst>
      </pc:sldChg>
      <pc:sldChg chg="del">
        <pc:chgData name="Taylor, Drevon J" userId="10033FFF9163885A@LIVE.COM" providerId="AD" clId="Web-{1E69E298-2BC8-4CD3-AF3C-76DD0A83EB71}" dt="2018-02-27T20:16:46.023" v="2"/>
        <pc:sldMkLst>
          <pc:docMk/>
          <pc:sldMk cId="3910445567" sldId="274"/>
        </pc:sldMkLst>
      </pc:sldChg>
      <pc:sldChg chg="del">
        <pc:chgData name="Taylor, Drevon J" userId="10033FFF9163885A@LIVE.COM" providerId="AD" clId="Web-{1E69E298-2BC8-4CD3-AF3C-76DD0A83EB71}" dt="2018-02-27T20:15:49.678" v="0"/>
        <pc:sldMkLst>
          <pc:docMk/>
          <pc:sldMk cId="1959469957" sldId="275"/>
        </pc:sldMkLst>
      </pc:sldChg>
      <pc:sldChg chg="modSp new">
        <pc:chgData name="Taylor, Drevon J" userId="10033FFF9163885A@LIVE.COM" providerId="AD" clId="Web-{1E69E298-2BC8-4CD3-AF3C-76DD0A83EB71}" dt="2018-02-27T20:31:17.429" v="337"/>
        <pc:sldMkLst>
          <pc:docMk/>
          <pc:sldMk cId="1429373565" sldId="289"/>
        </pc:sldMkLst>
        <pc:spChg chg="mod">
          <ac:chgData name="Taylor, Drevon J" userId="10033FFF9163885A@LIVE.COM" providerId="AD" clId="Web-{1E69E298-2BC8-4CD3-AF3C-76DD0A83EB71}" dt="2018-02-27T20:17:04.650" v="14"/>
          <ac:spMkLst>
            <pc:docMk/>
            <pc:sldMk cId="1429373565" sldId="289"/>
            <ac:spMk id="2" creationId="{1BA3010A-2AA4-4D8A-B4AC-3493248CDE12}"/>
          </ac:spMkLst>
        </pc:spChg>
        <pc:spChg chg="mod">
          <ac:chgData name="Taylor, Drevon J" userId="10033FFF9163885A@LIVE.COM" providerId="AD" clId="Web-{1E69E298-2BC8-4CD3-AF3C-76DD0A83EB71}" dt="2018-02-27T20:31:17.429" v="337"/>
          <ac:spMkLst>
            <pc:docMk/>
            <pc:sldMk cId="1429373565" sldId="289"/>
            <ac:spMk id="3" creationId="{111E6C0E-F823-49C7-9FDF-500411EF64A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796EA6-6F25-4F19-87BA-7ADCC16DAEFF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E50CC-F33A-4EF4-9F12-93EC4A21A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295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9C172E-A8B5-46F6-B05C-DFA3E2E0F207}" type="datetimeFigureOut">
              <a:rPr lang="en-US" smtClean="0"/>
              <a:t>2/27/2018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74CE4-FBD8-4481-AEFB-CA53E599A7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268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974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7387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- We made a GANTT chart to layout projected schedule for project</a:t>
            </a:r>
          </a:p>
          <a:p>
            <a:r>
              <a:rPr lang="en-US"/>
              <a:t>- Our group members have chosen aspects of project they want to contribute the most effort too, based on background and comfortability.</a:t>
            </a:r>
          </a:p>
          <a:p>
            <a:r>
              <a:rPr lang="en-US"/>
              <a:t>- Here (1st page) we can see the website, which is mainly for the logistics of our project. It will contain the project proposal, 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095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67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002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Lesson descriptions should be brief.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b="1"/>
              <a:t>Example objectives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100"/>
              <a:t>At the end of this lesson, you will be able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/>
              <a:t>Save files to the team Web server.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/>
              <a:t>Move files to different locations on the team Web server.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/>
              <a:t>Share files on the team Web server.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4413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Example objectives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At the end of this lesson, you will be able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Save files to the team Web server.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Move files to different locations on the team Web server.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Share files on the team Web server.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6950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Example objectives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At the end of this lesson, you will be able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Save files to the team Web server.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Move files to different locations on the team Web server.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Share files on the team Web server.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8069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Lesson descriptions should be brief.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4862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Lesson descriptions should be brief.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516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3" name="Rectangle 22"/>
          <p:cNvSpPr/>
          <p:nvPr/>
        </p:nvSpPr>
        <p:spPr>
          <a:xfrm flipV="1">
            <a:off x="7213577" y="3810001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4" name="Rectangle 23"/>
          <p:cNvSpPr/>
          <p:nvPr/>
        </p:nvSpPr>
        <p:spPr>
          <a:xfrm flipV="1">
            <a:off x="7213601" y="3897010"/>
            <a:ext cx="49784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5" name="Rectangle 24"/>
          <p:cNvSpPr/>
          <p:nvPr/>
        </p:nvSpPr>
        <p:spPr>
          <a:xfrm flipV="1">
            <a:off x="7213601" y="4115167"/>
            <a:ext cx="49784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6" name="Rectangle 25"/>
          <p:cNvSpPr/>
          <p:nvPr userDrawn="1"/>
        </p:nvSpPr>
        <p:spPr>
          <a:xfrm flipV="1">
            <a:off x="7213600" y="4164403"/>
            <a:ext cx="262128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7" name="Rectangle 26"/>
          <p:cNvSpPr/>
          <p:nvPr userDrawn="1"/>
        </p:nvSpPr>
        <p:spPr>
          <a:xfrm flipV="1">
            <a:off x="7213600" y="4199572"/>
            <a:ext cx="262128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7213600" y="3962400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9835343" y="406098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12192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Rectangle 9"/>
          <p:cNvSpPr/>
          <p:nvPr/>
        </p:nvSpPr>
        <p:spPr>
          <a:xfrm>
            <a:off x="1" y="3675528"/>
            <a:ext cx="12192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Rectangle 10"/>
          <p:cNvSpPr/>
          <p:nvPr/>
        </p:nvSpPr>
        <p:spPr>
          <a:xfrm flipV="1">
            <a:off x="8552068" y="3643090"/>
            <a:ext cx="3639933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09600" y="2389009"/>
            <a:ext cx="112776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609600" y="3899938"/>
            <a:ext cx="6604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1093451" y="1136"/>
            <a:ext cx="996949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15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5pPr>
              <a:defRPr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84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9042400" y="1143000"/>
            <a:ext cx="2540000" cy="5448300"/>
          </a:xfrm>
        </p:spPr>
        <p:txBody>
          <a:bodyPr vert="eaVert"/>
          <a:lstStyle>
            <a:lvl1pPr>
              <a:defRPr/>
            </a:lvl1pPr>
          </a:lstStyle>
          <a:p>
            <a:r>
              <a:rPr kumimoji="0" lang="en-US"/>
              <a:t>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09600" y="1143000"/>
            <a:ext cx="8331200" cy="5448300"/>
          </a:xfrm>
        </p:spPr>
        <p:txBody>
          <a:bodyPr vert="eaVert"/>
          <a:lstStyle>
            <a:lvl5pPr>
              <a:defRPr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08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5pPr>
              <a:defRPr/>
            </a:lvl5pPr>
            <a:lvl6pPr>
              <a:defRPr/>
            </a:lvl6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30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968322"/>
            <a:ext cx="103632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12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48477"/>
            <a:ext cx="5384800" cy="4842824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48477"/>
            <a:ext cx="5384800" cy="4842824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44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0" orient="horz" pos="2160" userDrawn="1">
          <p15:clr>
            <a:srgbClr val="FBAE40"/>
          </p15:clr>
        </p15:guide>
        <p15:guide id="1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33070"/>
            <a:ext cx="5388864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08000" y="2290270"/>
            <a:ext cx="5388864" cy="430444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94968" y="1833070"/>
            <a:ext cx="5389033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1073" y="2290270"/>
            <a:ext cx="5389033" cy="4304449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Placeholder 21">
            <a:extLst>
              <a:ext uri="{FF2B5EF4-FFF2-40B4-BE49-F238E27FC236}">
                <a16:creationId xmlns:a16="http://schemas.microsoft.com/office/drawing/2014/main" id="{A8DBFFE5-E2C9-4DDC-95CC-90D6D317A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81676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071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899648" y="2272"/>
            <a:ext cx="1016000" cy="365760"/>
          </a:xfrm>
        </p:spPr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itle Placeholder 21">
            <a:extLst>
              <a:ext uri="{FF2B5EF4-FFF2-40B4-BE49-F238E27FC236}">
                <a16:creationId xmlns:a16="http://schemas.microsoft.com/office/drawing/2014/main" id="{BB138742-994A-454C-8D13-D897CB7F3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81676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195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69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137995" y="1101970"/>
            <a:ext cx="451104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/>
              <a:t>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03200" y="776287"/>
            <a:ext cx="6803136" cy="58050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580573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68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53913" y="1109161"/>
            <a:ext cx="782404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17924" y="3274309"/>
            <a:ext cx="34544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61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9"/>
            <a:ext cx="12192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12192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0" name="Rectangle 29"/>
          <p:cNvSpPr/>
          <p:nvPr/>
        </p:nvSpPr>
        <p:spPr>
          <a:xfrm>
            <a:off x="1" y="308277"/>
            <a:ext cx="12192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1" name="Rectangle 30"/>
          <p:cNvSpPr/>
          <p:nvPr/>
        </p:nvSpPr>
        <p:spPr>
          <a:xfrm flipV="1">
            <a:off x="7213577" y="360247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2" name="Rectangle 31"/>
          <p:cNvSpPr/>
          <p:nvPr/>
        </p:nvSpPr>
        <p:spPr>
          <a:xfrm flipV="1">
            <a:off x="7213601" y="440113"/>
            <a:ext cx="49784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7209785" y="497504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9831528" y="58894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5" name="Rectangle 34"/>
          <p:cNvSpPr/>
          <p:nvPr/>
        </p:nvSpPr>
        <p:spPr bwMode="invGray">
          <a:xfrm>
            <a:off x="12113288" y="-2001"/>
            <a:ext cx="76835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6" name="Rectangle 35"/>
          <p:cNvSpPr/>
          <p:nvPr/>
        </p:nvSpPr>
        <p:spPr bwMode="invGray">
          <a:xfrm>
            <a:off x="12059308" y="-2001"/>
            <a:ext cx="3657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7" name="Rectangle 36"/>
          <p:cNvSpPr/>
          <p:nvPr/>
        </p:nvSpPr>
        <p:spPr bwMode="invGray">
          <a:xfrm>
            <a:off x="12033904" y="-2001"/>
            <a:ext cx="12192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8" name="Rectangle 37"/>
          <p:cNvSpPr/>
          <p:nvPr/>
        </p:nvSpPr>
        <p:spPr bwMode="invGray">
          <a:xfrm>
            <a:off x="11967231" y="-2001"/>
            <a:ext cx="36576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9" name="Rectangle 38"/>
          <p:cNvSpPr/>
          <p:nvPr/>
        </p:nvSpPr>
        <p:spPr bwMode="invGray">
          <a:xfrm>
            <a:off x="11887569" y="380"/>
            <a:ext cx="73152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40" name="Rectangle 39"/>
          <p:cNvSpPr/>
          <p:nvPr/>
        </p:nvSpPr>
        <p:spPr bwMode="invGray">
          <a:xfrm>
            <a:off x="11831300" y="380"/>
            <a:ext cx="12192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681676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09600" y="1756715"/>
            <a:ext cx="10972800" cy="481782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899648" y="2272"/>
            <a:ext cx="1016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F1DB9CB9-46EE-4DD1-8594-AD0269FBD79A}"/>
              </a:ext>
            </a:extLst>
          </p:cNvPr>
          <p:cNvSpPr txBox="1">
            <a:spLocks/>
          </p:cNvSpPr>
          <p:nvPr userDrawn="1"/>
        </p:nvSpPr>
        <p:spPr>
          <a:xfrm>
            <a:off x="1284590" y="32952"/>
            <a:ext cx="1767840" cy="33508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NEWTONIAN/MAURICE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id="{B5D6380E-58CA-4CB1-AB01-6500F7EA5BC9}"/>
              </a:ext>
            </a:extLst>
          </p:cNvPr>
          <p:cNvSpPr txBox="1">
            <a:spLocks/>
          </p:cNvSpPr>
          <p:nvPr userDrawn="1"/>
        </p:nvSpPr>
        <p:spPr>
          <a:xfrm>
            <a:off x="0" y="32952"/>
            <a:ext cx="1276352" cy="33508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A969D04-CCD4-4DC0-9108-6BB1B90D8574}" type="datetime1">
              <a:rPr lang="en-US" smtClean="0"/>
              <a:pPr/>
              <a:t>2/27/2018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171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>
            <a:lumMod val="75000"/>
          </a:schemeClr>
        </a:buClr>
        <a:buFont typeface="Georgia"/>
        <a:buChar char="•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>
            <a:lumMod val="75000"/>
          </a:schemeClr>
        </a:buClr>
        <a:buFont typeface="Georgia"/>
        <a:buChar char="▫"/>
        <a:defRPr kumimoji="0" sz="2600" kern="1200">
          <a:solidFill>
            <a:schemeClr val="tx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1500" kern="1200">
          <a:solidFill>
            <a:schemeClr val="tx2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orient="horz" pos="41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tiff"/><Relationship Id="rId4" Type="http://schemas.openxmlformats.org/officeDocument/2006/relationships/image" Target="../media/image11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50.png"/><Relationship Id="rId3" Type="http://schemas.openxmlformats.org/officeDocument/2006/relationships/hyperlink" Target="https://www.remix3d.com/details/G009SVD9XS2W" TargetMode="External"/><Relationship Id="rId7" Type="http://schemas.openxmlformats.org/officeDocument/2006/relationships/hyperlink" Target="https://www.remix3d.com/details/G009SX0NCGH5" TargetMode="External"/><Relationship Id="rId12" Type="http://schemas.openxmlformats.org/officeDocument/2006/relationships/image" Target="../media/image15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4.xml"/><Relationship Id="rId6" Type="http://schemas.microsoft.com/office/2017/06/relationships/model3d" Target="../media/model3d3.glb"/><Relationship Id="rId11" Type="http://schemas.openxmlformats.org/officeDocument/2006/relationships/hyperlink" Target="https://www.remix3d.com/details/G009SXQ8ZFN3" TargetMode="External"/><Relationship Id="rId5" Type="http://schemas.openxmlformats.org/officeDocument/2006/relationships/image" Target="../media/image130.png"/><Relationship Id="rId10" Type="http://schemas.microsoft.com/office/2017/06/relationships/model3d" Target="../media/model3d4.glb"/><Relationship Id="rId4" Type="http://schemas.openxmlformats.org/officeDocument/2006/relationships/image" Target="../media/image13.png"/><Relationship Id="rId9" Type="http://schemas.openxmlformats.org/officeDocument/2006/relationships/image" Target="../media/image14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hyperlink" Target="https://www.remix3d.com/details/G009SWS6C0VM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s://www.remix3d.com/details/G009SX0NCGH5" TargetMode="External"/><Relationship Id="rId21" Type="http://schemas.openxmlformats.org/officeDocument/2006/relationships/image" Target="../media/image8.png"/><Relationship Id="rId7" Type="http://schemas.openxmlformats.org/officeDocument/2006/relationships/hyperlink" Target="https://www.remix3d.com/details/G009SWS6BZ5F" TargetMode="External"/><Relationship Id="rId12" Type="http://schemas.microsoft.com/office/2017/06/relationships/model3d" Target="../media/model3d6.glb"/><Relationship Id="rId17" Type="http://schemas.openxmlformats.org/officeDocument/2006/relationships/image" Target="../media/image200.png"/><Relationship Id="rId2" Type="http://schemas.microsoft.com/office/2017/06/relationships/model3d" Target="../media/model3d3.glb"/><Relationship Id="rId16" Type="http://schemas.openxmlformats.org/officeDocument/2006/relationships/image" Target="../media/image20.png"/><Relationship Id="rId20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microsoft.com/office/2017/06/relationships/model3d" Target="../media/model3d5.glb"/><Relationship Id="rId11" Type="http://schemas.openxmlformats.org/officeDocument/2006/relationships/image" Target="../media/image180.png"/><Relationship Id="rId24" Type="http://schemas.openxmlformats.org/officeDocument/2006/relationships/image" Target="../media/image23.png"/><Relationship Id="rId5" Type="http://schemas.openxmlformats.org/officeDocument/2006/relationships/image" Target="../media/image160.png"/><Relationship Id="rId15" Type="http://schemas.openxmlformats.org/officeDocument/2006/relationships/image" Target="../media/image190.png"/><Relationship Id="rId23" Type="http://schemas.openxmlformats.org/officeDocument/2006/relationships/image" Target="../media/image22.png"/><Relationship Id="rId10" Type="http://schemas.openxmlformats.org/officeDocument/2006/relationships/image" Target="../media/image18.png"/><Relationship Id="rId19" Type="http://schemas.openxmlformats.org/officeDocument/2006/relationships/image" Target="../media/image7.png"/><Relationship Id="rId4" Type="http://schemas.openxmlformats.org/officeDocument/2006/relationships/image" Target="../media/image16.png"/><Relationship Id="rId9" Type="http://schemas.openxmlformats.org/officeDocument/2006/relationships/image" Target="../media/image170.png"/><Relationship Id="rId14" Type="http://schemas.openxmlformats.org/officeDocument/2006/relationships/image" Target="../media/image19.png"/><Relationship Id="rId22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hyperlink" Target="https://www.remix3d.com/details/G009SX0NCGH5" TargetMode="External"/><Relationship Id="rId7" Type="http://schemas.openxmlformats.org/officeDocument/2006/relationships/image" Target="../media/image11.svg"/><Relationship Id="rId2" Type="http://schemas.microsoft.com/office/2017/06/relationships/model3d" Target="../media/model3d3.glb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11" Type="http://schemas.openxmlformats.org/officeDocument/2006/relationships/image" Target="../media/image28.svg"/><Relationship Id="rId5" Type="http://schemas.openxmlformats.org/officeDocument/2006/relationships/image" Target="../media/image240.png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openxmlformats.org/officeDocument/2006/relationships/image" Target="../media/image26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1.svg"/><Relationship Id="rId7" Type="http://schemas.openxmlformats.org/officeDocument/2006/relationships/image" Target="../media/image32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svg"/><Relationship Id="rId4" Type="http://schemas.openxmlformats.org/officeDocument/2006/relationships/image" Target="../media/image29.png"/><Relationship Id="rId9" Type="http://schemas.openxmlformats.org/officeDocument/2006/relationships/image" Target="../media/image34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.png"/><Relationship Id="rId4" Type="http://schemas.openxmlformats.org/officeDocument/2006/relationships/hyperlink" Target="https://www.remix3d.com/details/G009SX0LPS4R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038" y="671385"/>
            <a:ext cx="11574162" cy="3060356"/>
          </a:xfrm>
        </p:spPr>
        <p:txBody>
          <a:bodyPr>
            <a:normAutofit/>
          </a:bodyPr>
          <a:lstStyle/>
          <a:p>
            <a:r>
              <a:rPr lang="en-US" sz="4000"/>
              <a:t>Senior Design Project:</a:t>
            </a:r>
            <a:br>
              <a:rPr lang="en-US"/>
            </a:br>
            <a:r>
              <a:rPr lang="en-US" b="1" i="1"/>
              <a:t>M</a:t>
            </a:r>
            <a:r>
              <a:rPr lang="en-US"/>
              <a:t>easured </a:t>
            </a:r>
            <a:r>
              <a:rPr lang="en-US" b="1" i="1"/>
              <a:t>A</a:t>
            </a:r>
            <a:r>
              <a:rPr lang="en-US"/>
              <a:t>ccumulative </a:t>
            </a:r>
            <a:r>
              <a:rPr lang="en-US" b="1" i="1"/>
              <a:t>U</a:t>
            </a:r>
            <a:r>
              <a:rPr lang="en-US"/>
              <a:t>nderlying </a:t>
            </a:r>
            <a:r>
              <a:rPr lang="en-US" b="1" i="1"/>
              <a:t>R</a:t>
            </a:r>
            <a:r>
              <a:rPr lang="en-US"/>
              <a:t>eal-time </a:t>
            </a:r>
            <a:r>
              <a:rPr lang="en-US" b="1" i="1"/>
              <a:t>I</a:t>
            </a:r>
            <a:r>
              <a:rPr lang="en-US"/>
              <a:t>mpa</a:t>
            </a:r>
            <a:r>
              <a:rPr lang="en-US" b="1" i="1"/>
              <a:t>c</a:t>
            </a:r>
            <a:r>
              <a:rPr lang="en-US"/>
              <a:t>t </a:t>
            </a:r>
            <a:r>
              <a:rPr lang="en-US" b="1" i="1"/>
              <a:t>E</a:t>
            </a:r>
            <a:r>
              <a:rPr lang="en-US"/>
              <a:t>ndo-skeleton</a:t>
            </a:r>
            <a:br>
              <a:rPr lang="en-US"/>
            </a:br>
            <a:r>
              <a:rPr lang="en-US"/>
              <a:t>(</a:t>
            </a:r>
            <a:r>
              <a:rPr lang="en-US" b="1" i="1"/>
              <a:t>MAURICE</a:t>
            </a:r>
            <a:r>
              <a:rPr lang="en-US"/>
              <a:t>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038" y="4029075"/>
            <a:ext cx="6604000" cy="2286678"/>
          </a:xfrm>
        </p:spPr>
        <p:txBody>
          <a:bodyPr vert="horz" anchor="t">
            <a:normAutofit fontScale="92500" lnSpcReduction="20000"/>
          </a:bodyPr>
          <a:lstStyle/>
          <a:p>
            <a:pPr marL="63500"/>
            <a:r>
              <a:rPr lang="en-US" b="1" i="1"/>
              <a:t>NEWTONIAN</a:t>
            </a:r>
            <a:endParaRPr lang="en-US" i="1"/>
          </a:p>
          <a:p>
            <a:pPr marL="63500"/>
            <a:r>
              <a:rPr lang="en-US" b="1"/>
              <a:t>Aaron</a:t>
            </a:r>
            <a:r>
              <a:rPr lang="en-US"/>
              <a:t> Thurston</a:t>
            </a:r>
          </a:p>
          <a:p>
            <a:pPr marL="63500"/>
            <a:r>
              <a:rPr lang="en-US" b="1"/>
              <a:t>Daniel</a:t>
            </a:r>
            <a:r>
              <a:rPr lang="en-US"/>
              <a:t> Albuquerque</a:t>
            </a:r>
          </a:p>
          <a:p>
            <a:pPr marL="63500"/>
            <a:r>
              <a:rPr lang="en-US" b="1" err="1"/>
              <a:t>Drevon</a:t>
            </a:r>
            <a:r>
              <a:rPr lang="en-US"/>
              <a:t> Taylor</a:t>
            </a:r>
          </a:p>
          <a:p>
            <a:pPr marL="63500"/>
            <a:r>
              <a:rPr lang="en-US" b="1" err="1"/>
              <a:t>Jiwon</a:t>
            </a:r>
            <a:r>
              <a:rPr lang="en-US"/>
              <a:t> Lee</a:t>
            </a:r>
          </a:p>
          <a:p>
            <a:pPr marL="63500"/>
            <a:r>
              <a:rPr lang="en-US" b="1"/>
              <a:t>Kevin</a:t>
            </a:r>
            <a:r>
              <a:rPr lang="en-US"/>
              <a:t> Webb</a:t>
            </a:r>
          </a:p>
          <a:p>
            <a:pPr marL="63500"/>
            <a:r>
              <a:rPr lang="en-US" b="1" err="1"/>
              <a:t>Olatide</a:t>
            </a:r>
            <a:r>
              <a:rPr lang="en-US"/>
              <a:t> </a:t>
            </a:r>
            <a:r>
              <a:rPr lang="en-US" err="1"/>
              <a:t>Omojaro</a:t>
            </a:r>
          </a:p>
        </p:txBody>
      </p:sp>
    </p:spTree>
    <p:extLst>
      <p:ext uri="{BB962C8B-B14F-4D97-AF65-F5344CB8AC3E}">
        <p14:creationId xmlns:p14="http://schemas.microsoft.com/office/powerpoint/2010/main" val="70630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Quantitative Specifications 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DBA0D0-B261-4A5C-A6B5-5F8D1FBFF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10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31FF89-32BA-4022-94A5-6DC65DFF28EE}"/>
              </a:ext>
            </a:extLst>
          </p:cNvPr>
          <p:cNvSpPr txBox="1"/>
          <p:nvPr/>
        </p:nvSpPr>
        <p:spPr>
          <a:xfrm>
            <a:off x="3262923" y="31718"/>
            <a:ext cx="1765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</a:rPr>
              <a:t>Kevin W.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D22385F7-17AB-43C0-A6F8-9EAE0EC98833}"/>
              </a:ext>
            </a:extLst>
          </p:cNvPr>
          <p:cNvSpPr txBox="1"/>
          <p:nvPr/>
        </p:nvSpPr>
        <p:spPr>
          <a:xfrm>
            <a:off x="609600" y="1748476"/>
            <a:ext cx="8436429" cy="11387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Dashboard</a:t>
            </a:r>
            <a:endParaRPr lang="en-US" sz="4000" b="1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en-US" sz="3200" b="1" i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(Web-App)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23354E6-8861-4CFF-84E7-8471F4791B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644932"/>
              </p:ext>
            </p:extLst>
          </p:nvPr>
        </p:nvGraphicFramePr>
        <p:xfrm>
          <a:off x="795338" y="3071894"/>
          <a:ext cx="6034088" cy="315473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907903">
                  <a:extLst>
                    <a:ext uri="{9D8B030D-6E8A-4147-A177-3AD203B41FA5}">
                      <a16:colId xmlns:a16="http://schemas.microsoft.com/office/drawing/2014/main" val="483036789"/>
                    </a:ext>
                  </a:extLst>
                </a:gridCol>
                <a:gridCol w="4126185">
                  <a:extLst>
                    <a:ext uri="{9D8B030D-6E8A-4147-A177-3AD203B41FA5}">
                      <a16:colId xmlns:a16="http://schemas.microsoft.com/office/drawing/2014/main" val="1293222629"/>
                    </a:ext>
                  </a:extLst>
                </a:gridCol>
              </a:tblGrid>
              <a:tr h="1049577">
                <a:tc>
                  <a:txBody>
                    <a:bodyPr/>
                    <a:lstStyle/>
                    <a:p>
                      <a:pPr rtl="0" fontAlgn="base"/>
                      <a:r>
                        <a:rPr lang="en-US" sz="1400" b="0" i="1">
                          <a:effectLst/>
                        </a:rPr>
                        <a:t>Front</a:t>
                      </a:r>
                      <a:r>
                        <a:rPr lang="en-US" sz="1400" b="0" i="1" baseline="0">
                          <a:effectLst/>
                        </a:rPr>
                        <a:t> End </a:t>
                      </a:r>
                      <a:r>
                        <a:rPr lang="en-US" sz="1400" b="0" i="1">
                          <a:effectLst/>
                        </a:rPr>
                        <a:t>Languages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effectLst/>
                          <a:latin typeface="+mn-lt"/>
                        </a:rPr>
                        <a:t>HTML</a:t>
                      </a:r>
                    </a:p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effectLst/>
                          <a:latin typeface="+mn-lt"/>
                        </a:rPr>
                        <a:t>CSS</a:t>
                      </a:r>
                    </a:p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err="1">
                          <a:effectLst/>
                          <a:latin typeface="+mn-lt"/>
                        </a:rPr>
                        <a:t>Javascript</a:t>
                      </a:r>
                      <a:endParaRPr lang="en-US" sz="1400" b="1">
                        <a:effectLst/>
                        <a:latin typeface="+mn-lt"/>
                      </a:endParaRPr>
                    </a:p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endParaRPr lang="en-US" sz="1400" b="1"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5471296"/>
                  </a:ext>
                </a:extLst>
              </a:tr>
              <a:tr h="1049577">
                <a:tc>
                  <a:txBody>
                    <a:bodyPr/>
                    <a:lstStyle/>
                    <a:p>
                      <a:pPr rtl="0" fontAlgn="base"/>
                      <a:r>
                        <a:rPr lang="en-US" sz="1400" b="0" i="1">
                          <a:effectLst/>
                        </a:rPr>
                        <a:t>Back</a:t>
                      </a:r>
                      <a:r>
                        <a:rPr lang="en-US" sz="1400" b="0" i="1" baseline="0">
                          <a:effectLst/>
                        </a:rPr>
                        <a:t> End Languages</a:t>
                      </a:r>
                      <a:endParaRPr lang="en-US" sz="1400" b="0" i="1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effectLst/>
                          <a:latin typeface="+mn-lt"/>
                        </a:rPr>
                        <a:t>Python</a:t>
                      </a:r>
                    </a:p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effectLst/>
                          <a:latin typeface="+mn-lt"/>
                        </a:rPr>
                        <a:t>C#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5581">
                <a:tc>
                  <a:txBody>
                    <a:bodyPr/>
                    <a:lstStyle/>
                    <a:p>
                      <a:pPr rtl="0" fontAlgn="base"/>
                      <a:r>
                        <a:rPr lang="en-US" sz="1400" b="0" i="1">
                          <a:effectLst/>
                        </a:rPr>
                        <a:t>Framework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effectLst/>
                        </a:rPr>
                        <a:t>Flask (Python)</a:t>
                      </a:r>
                    </a:p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endParaRPr lang="en-US" sz="14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56702"/>
                  </a:ext>
                </a:extLst>
              </a:tr>
            </a:tbl>
          </a:graphicData>
        </a:graphic>
      </p:graphicFrame>
      <p:pic>
        <p:nvPicPr>
          <p:cNvPr id="9" name="Graphic 35" descr="Tablet">
            <a:extLst>
              <a:ext uri="{FF2B5EF4-FFF2-40B4-BE49-F238E27FC236}">
                <a16:creationId xmlns:a16="http://schemas.microsoft.com/office/drawing/2014/main" id="{BF70C6D7-C216-4AC6-9D85-0489589D5A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16617" b="16032"/>
          <a:stretch/>
        </p:blipFill>
        <p:spPr>
          <a:xfrm>
            <a:off x="7500939" y="3061961"/>
            <a:ext cx="1531429" cy="17565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2368" y="2994462"/>
            <a:ext cx="2923558" cy="1891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898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 Approach</a:t>
            </a:r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34" name="Content Placeholder 4" descr="Tablet sony ">
                <a:extLst>
                  <a:ext uri="{FF2B5EF4-FFF2-40B4-BE49-F238E27FC236}">
                    <a16:creationId xmlns:a16="http://schemas.microsoft.com/office/drawing/2014/main" id="{51C66BB2-384B-4C73-AFA8-85A74DB4A986}"/>
                  </a:ext>
                </a:extLst>
              </p:cNvPr>
              <p:cNvGraphicFramePr>
                <a:graphicFrameLocks noGrp="1" noChangeAspect="1"/>
              </p:cNvGraphicFramePr>
              <p:nvPr>
                <p:ph sz="half" idx="1"/>
                <p:extLst>
                  <p:ext uri="{D42A27DB-BD31-4B8C-83A1-F6EECF244321}">
                    <p14:modId xmlns:p14="http://schemas.microsoft.com/office/powerpoint/2010/main" val="3450006229"/>
                  </p:ext>
                </p:extLst>
              </p:nvPr>
            </p:nvGraphicFramePr>
            <p:xfrm>
              <a:off x="10023120" y="3324662"/>
              <a:ext cx="1753056" cy="1565376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753056" cy="1565376"/>
                    </a:xfrm>
                    <a:prstGeom prst="rect">
                      <a:avLst/>
                    </a:prstGeom>
                  </am3d:spPr>
                  <am3d:camera>
                    <am3d:pos x="2006178" y="-1337310" z="58153522"/>
                    <am3d:up dx="0" dy="36000000" dz="0"/>
                    <am3d:lookAt x="2006178" y="-1337310" z="0"/>
                    <am3d:perspective fov="2123170"/>
                  </am3d:camera>
                  <am3d:trans>
                    <am3d:meterPerModelUnit n="1060285" d="1000000"/>
                    <am3d:preTrans dx="-409192" dy="-1800615" dz="-14729426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-1800000" az="-600000"/>
                    <am3d:postTrans dx="0" dy="0" dz="0"/>
                  </am3d:trans>
                  <am3d:attrSrcUrl r:id="rId3"/>
                  <am3d:raster rName="Office3DRenderer" rVer="16.0.8326">
                    <am3d:blip r:embed="rId4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34" name="Content Placeholder 4" descr="Tablet sony ">
                <a:extLst>
                  <a:ext uri="{FF2B5EF4-FFF2-40B4-BE49-F238E27FC236}">
                    <a16:creationId xmlns:a16="http://schemas.microsoft.com/office/drawing/2014/main" id="{51C66BB2-384B-4C73-AFA8-85A74DB4A98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023120" y="3324662"/>
                <a:ext cx="1753056" cy="1565376"/>
              </a:xfrm>
              <a:prstGeom prst="rect">
                <a:avLst/>
              </a:prstGeom>
            </p:spPr>
          </p:pic>
        </mc:Fallback>
      </mc:AlternateContent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9A626A-7C12-49D5-9B5D-79919AD95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11</a:t>
            </a:fld>
            <a:endParaRPr lang="en-US"/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7" name="3D Model 6" descr="Crackdown Agent Male">
                <a:extLst>
                  <a:ext uri="{FF2B5EF4-FFF2-40B4-BE49-F238E27FC236}">
                    <a16:creationId xmlns:a16="http://schemas.microsoft.com/office/drawing/2014/main" id="{77EDAD75-D5DA-4B35-B13B-C33EE3B44C9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78822788"/>
                  </p:ext>
                </p:extLst>
              </p:nvPr>
            </p:nvGraphicFramePr>
            <p:xfrm>
              <a:off x="630701" y="2479183"/>
              <a:ext cx="1748240" cy="3256335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1748240" cy="3256335"/>
                    </a:xfrm>
                    <a:prstGeom prst="rect">
                      <a:avLst/>
                    </a:prstGeom>
                  </am3d:spPr>
                  <am3d:camera>
                    <am3d:pos x="0" y="0" z="53622465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553800" d="1000000"/>
                    <am3d:preTrans dx="563" dy="-17909661" dz="-198967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1800000" az="600000"/>
                    <am3d:postTrans dx="0" dy="0" dz="0"/>
                  </am3d:trans>
                  <am3d:attrSrcUrl r:id="rId7"/>
                  <am3d:raster rName="Office3DRenderer" rVer="16.0.8326">
                    <am3d:blip r:embed="rId8"/>
                  </am3d:raster>
                  <am3d:objViewport viewportSz="356122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7" name="3D Model 6" descr="Crackdown Agent Male">
                <a:extLst>
                  <a:ext uri="{FF2B5EF4-FFF2-40B4-BE49-F238E27FC236}">
                    <a16:creationId xmlns:a16="http://schemas.microsoft.com/office/drawing/2014/main" id="{77EDAD75-D5DA-4B35-B13B-C33EE3B44C9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30701" y="2479183"/>
                <a:ext cx="1748240" cy="325633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2" name="3D Model 1" descr="Cloud">
                <a:extLst>
                  <a:ext uri="{FF2B5EF4-FFF2-40B4-BE49-F238E27FC236}">
                    <a16:creationId xmlns:a16="http://schemas.microsoft.com/office/drawing/2014/main" id="{C60B4341-50E3-4A10-B8CA-CFA8535AD59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06652745"/>
                  </p:ext>
                </p:extLst>
              </p:nvPr>
            </p:nvGraphicFramePr>
            <p:xfrm>
              <a:off x="5160653" y="1358164"/>
              <a:ext cx="1870694" cy="1578966"/>
            </p:xfrm>
            <a:graphic>
              <a:graphicData uri="http://schemas.microsoft.com/office/drawing/2017/model3d">
                <am3d:model3d r:embed="rId10">
                  <am3d:spPr>
                    <a:xfrm>
                      <a:off x="0" y="0"/>
                      <a:ext cx="1870694" cy="1578966"/>
                    </a:xfrm>
                    <a:prstGeom prst="rect">
                      <a:avLst/>
                    </a:prstGeom>
                  </am3d:spPr>
                  <am3d:camera>
                    <am3d:pos x="0" y="0" z="65930006"/>
                    <am3d:up dx="0" dy="36000000" dz="0"/>
                    <am3d:lookAt x="0" y="0" z="0"/>
                    <am3d:perspective fov="1615439"/>
                  </am3d:camera>
                  <am3d:trans>
                    <am3d:meterPerModelUnit n="6072774" d="1000000"/>
                    <am3d:preTrans dx="983301" dy="-9956585" dz="-601184"/>
                    <am3d:scale>
                      <am3d:sx n="1000000" d="1000000"/>
                      <am3d:sy n="1000000" d="1000000"/>
                      <am3d:sz n="1000000" d="1000000"/>
                    </am3d:scale>
                    <am3d:rot ax="1580623" ay="1140985" az="549917"/>
                    <am3d:postTrans dx="0" dy="0" dz="0"/>
                  </am3d:trans>
                  <am3d:attrSrcUrl r:id="rId11"/>
                  <am3d:raster rName="Office3DRenderer" rVer="16.0.8326">
                    <am3d:blip r:embed="rId12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2" name="3D Model 1" descr="Cloud">
                <a:extLst>
                  <a:ext uri="{FF2B5EF4-FFF2-40B4-BE49-F238E27FC236}">
                    <a16:creationId xmlns:a16="http://schemas.microsoft.com/office/drawing/2014/main" id="{C60B4341-50E3-4A10-B8CA-CFA8535AD59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160653" y="1358164"/>
                <a:ext cx="1870694" cy="1578966"/>
              </a:xfrm>
              <a:prstGeom prst="rect">
                <a:avLst/>
              </a:prstGeom>
            </p:spPr>
          </p:pic>
        </mc:Fallback>
      </mc:AlternateContent>
      <p:sp>
        <p:nvSpPr>
          <p:cNvPr id="14" name="Arrow: Down 13">
            <a:extLst>
              <a:ext uri="{FF2B5EF4-FFF2-40B4-BE49-F238E27FC236}">
                <a16:creationId xmlns:a16="http://schemas.microsoft.com/office/drawing/2014/main" id="{4844FF73-FA9C-456C-88C2-DAA26D71F298}"/>
              </a:ext>
            </a:extLst>
          </p:cNvPr>
          <p:cNvSpPr/>
          <p:nvPr/>
        </p:nvSpPr>
        <p:spPr>
          <a:xfrm rot="15033603">
            <a:off x="4662101" y="3012521"/>
            <a:ext cx="304365" cy="84204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Up-Down 15">
            <a:extLst>
              <a:ext uri="{FF2B5EF4-FFF2-40B4-BE49-F238E27FC236}">
                <a16:creationId xmlns:a16="http://schemas.microsoft.com/office/drawing/2014/main" id="{2B90E875-C09A-456D-98E1-9FC511913562}"/>
              </a:ext>
            </a:extLst>
          </p:cNvPr>
          <p:cNvSpPr/>
          <p:nvPr/>
        </p:nvSpPr>
        <p:spPr>
          <a:xfrm rot="6704674">
            <a:off x="7231184" y="3069434"/>
            <a:ext cx="310551" cy="752573"/>
          </a:xfrm>
          <a:prstGeom prst="up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A73E934-7597-4C20-A1D6-D25188586722}"/>
              </a:ext>
            </a:extLst>
          </p:cNvPr>
          <p:cNvSpPr txBox="1"/>
          <p:nvPr/>
        </p:nvSpPr>
        <p:spPr>
          <a:xfrm>
            <a:off x="2057400" y="3535682"/>
            <a:ext cx="269239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Hardware layer</a:t>
            </a:r>
          </a:p>
          <a:p>
            <a:pPr algn="ctr"/>
            <a:r>
              <a:rPr lang="en-US" sz="1600" i="1">
                <a:solidFill>
                  <a:srgbClr val="99CB38"/>
                </a:solidFill>
              </a:rPr>
              <a:t>(MAURICE Suit)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2E1D4A-110F-40A2-82E3-D00FB9B6EDE4}"/>
              </a:ext>
            </a:extLst>
          </p:cNvPr>
          <p:cNvSpPr txBox="1"/>
          <p:nvPr/>
        </p:nvSpPr>
        <p:spPr>
          <a:xfrm>
            <a:off x="4749800" y="2889351"/>
            <a:ext cx="26924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Cloud layer</a:t>
            </a:r>
          </a:p>
          <a:p>
            <a:pPr algn="ctr"/>
            <a:r>
              <a:rPr lang="en-US" sz="1600">
                <a:solidFill>
                  <a:srgbClr val="99CB38"/>
                </a:solidFill>
              </a:rPr>
              <a:t>(AWS)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51DC42B-00AB-4949-BCF2-0856E7DDA661}"/>
              </a:ext>
            </a:extLst>
          </p:cNvPr>
          <p:cNvSpPr txBox="1"/>
          <p:nvPr/>
        </p:nvSpPr>
        <p:spPr>
          <a:xfrm>
            <a:off x="7442200" y="3535682"/>
            <a:ext cx="26924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Dashboard layer</a:t>
            </a:r>
          </a:p>
          <a:p>
            <a:pPr algn="ctr"/>
            <a:r>
              <a:rPr lang="en-US" sz="1600">
                <a:solidFill>
                  <a:srgbClr val="99CB38"/>
                </a:solidFill>
              </a:rPr>
              <a:t>(MAURICE Web-App)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A4AF7BA-D82A-443D-9A01-5104EAF53FE2}"/>
              </a:ext>
            </a:extLst>
          </p:cNvPr>
          <p:cNvGrpSpPr/>
          <p:nvPr/>
        </p:nvGrpSpPr>
        <p:grpSpPr>
          <a:xfrm>
            <a:off x="8137832" y="5809792"/>
            <a:ext cx="3454400" cy="733063"/>
            <a:chOff x="3259667" y="4704549"/>
            <a:chExt cx="3454400" cy="733063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83A0799-4AE9-4051-9817-98A4F087C3E4}"/>
                </a:ext>
              </a:extLst>
            </p:cNvPr>
            <p:cNvSpPr/>
            <p:nvPr/>
          </p:nvSpPr>
          <p:spPr>
            <a:xfrm>
              <a:off x="3369573" y="5059105"/>
              <a:ext cx="3248311" cy="28841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i="1">
                  <a:solidFill>
                    <a:schemeClr val="tx1"/>
                  </a:solidFill>
                </a:rPr>
                <a:t>Data flow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AA67FF49-618C-4EB7-B178-95C1DBA1B31B}"/>
                </a:ext>
              </a:extLst>
            </p:cNvPr>
            <p:cNvSpPr/>
            <p:nvPr/>
          </p:nvSpPr>
          <p:spPr>
            <a:xfrm>
              <a:off x="3259667" y="4704549"/>
              <a:ext cx="3454400" cy="73306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i="1">
                  <a:solidFill>
                    <a:schemeClr val="tx1"/>
                  </a:solidFill>
                </a:rPr>
                <a:t>Key(s):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58714397-2653-4C3E-B9D6-02A6DFEE07FC}"/>
              </a:ext>
            </a:extLst>
          </p:cNvPr>
          <p:cNvSpPr txBox="1"/>
          <p:nvPr/>
        </p:nvSpPr>
        <p:spPr>
          <a:xfrm>
            <a:off x="3262923" y="31718"/>
            <a:ext cx="1765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</a:rPr>
              <a:t>Daniel A.</a:t>
            </a:r>
          </a:p>
        </p:txBody>
      </p:sp>
    </p:spTree>
    <p:extLst>
      <p:ext uri="{BB962C8B-B14F-4D97-AF65-F5344CB8AC3E}">
        <p14:creationId xmlns:p14="http://schemas.microsoft.com/office/powerpoint/2010/main" val="423703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2D35D3BE-4D78-43CD-AC72-B156BFAC7572}"/>
              </a:ext>
            </a:extLst>
          </p:cNvPr>
          <p:cNvGrpSpPr/>
          <p:nvPr/>
        </p:nvGrpSpPr>
        <p:grpSpPr>
          <a:xfrm>
            <a:off x="3125508" y="2479845"/>
            <a:ext cx="5593187" cy="6913955"/>
            <a:chOff x="3728832" y="2423290"/>
            <a:chExt cx="5593187" cy="6913955"/>
          </a:xfrm>
        </p:grpSpPr>
        <mc:AlternateContent xmlns:mc="http://schemas.openxmlformats.org/markup-compatibility/2006" xmlns:am3d="http://schemas.microsoft.com/office/drawing/2017/model3d">
          <mc:Choice Requires="am3d">
            <p:graphicFrame>
              <p:nvGraphicFramePr>
                <p:cNvPr id="43" name="3D Model 42" descr="Crackdown Agent Male">
                  <a:extLst>
                    <a:ext uri="{FF2B5EF4-FFF2-40B4-BE49-F238E27FC236}">
                      <a16:creationId xmlns:a16="http://schemas.microsoft.com/office/drawing/2014/main" id="{E1149223-D730-479B-A5AB-6D9E16A33E15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025088144"/>
                    </p:ext>
                  </p:extLst>
                </p:nvPr>
              </p:nvGraphicFramePr>
              <p:xfrm>
                <a:off x="3728832" y="3845354"/>
                <a:ext cx="2800649" cy="5491891"/>
              </p:xfrm>
              <a:graphic>
                <a:graphicData uri="http://schemas.microsoft.com/office/drawing/2017/model3d">
                  <am3d:model3d r:embed="rId2">
                    <am3d:spPr>
                      <a:xfrm>
                        <a:off x="0" y="0"/>
                        <a:ext cx="2800649" cy="5491891"/>
                      </a:xfrm>
                      <a:prstGeom prst="rect">
                        <a:avLst/>
                      </a:prstGeom>
                    </am3d:spPr>
                    <am3d:camera>
                      <am3d:pos x="0" y="0" z="53622465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553800" d="1000000"/>
                      <am3d:preTrans dx="563" dy="-17909661" dz="-198967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/>
                      <am3d:postTrans dx="0" dy="0" dz="0"/>
                    </am3d:trans>
                    <am3d:attrSrcUrl r:id="rId3"/>
                    <am3d:raster rName="Office3DRenderer" rVer="16.0.8326">
                      <am3d:blip r:embed="rId4"/>
                    </am3d:raster>
                    <am3d:objViewport viewportSz="6324088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 xmlns="">
            <p:pic>
              <p:nvPicPr>
                <p:cNvPr id="43" name="3D Model 42" descr="Crackdown Agent Male">
                  <a:extLst>
                    <a:ext uri="{FF2B5EF4-FFF2-40B4-BE49-F238E27FC236}">
                      <a16:creationId xmlns:a16="http://schemas.microsoft.com/office/drawing/2014/main" id="{E1149223-D730-479B-A5AB-6D9E16A33E1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125508" y="3901909"/>
                  <a:ext cx="2800649" cy="549189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am3d="http://schemas.microsoft.com/office/drawing/2017/model3d">
          <mc:Choice Requires="am3d">
            <p:graphicFrame>
              <p:nvGraphicFramePr>
                <p:cNvPr id="16" name="3D Model 15" descr="Football Helmet">
                  <a:extLst>
                    <a:ext uri="{FF2B5EF4-FFF2-40B4-BE49-F238E27FC236}">
                      <a16:creationId xmlns:a16="http://schemas.microsoft.com/office/drawing/2014/main" id="{8360FDC2-ED42-43ED-AC05-6E521F2187E2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383667856"/>
                    </p:ext>
                  </p:extLst>
                </p:nvPr>
              </p:nvGraphicFramePr>
              <p:xfrm>
                <a:off x="5371398" y="2423290"/>
                <a:ext cx="2299941" cy="1422063"/>
              </p:xfrm>
              <a:graphic>
                <a:graphicData uri="http://schemas.microsoft.com/office/drawing/2017/model3d">
                  <am3d:model3d r:embed="rId6">
                    <am3d:spPr>
                      <a:xfrm>
                        <a:off x="0" y="0"/>
                        <a:ext cx="2299941" cy="1422063"/>
                      </a:xfrm>
                      <a:prstGeom prst="rect">
                        <a:avLst/>
                      </a:prstGeom>
                    </am3d:spPr>
                    <am3d:camera>
                      <am3d:pos x="0" y="0" z="69357736"/>
                      <am3d:up dx="0" dy="36000000" dz="0"/>
                      <am3d:lookAt x="0" y="0" z="0"/>
                      <am3d:perspective fov="1884519"/>
                    </am3d:camera>
                    <am3d:trans>
                      <am3d:meterPerModelUnit n="2911838" d="1000000"/>
                      <am3d:preTrans dx="0" dy="-13979858" dz="-2252153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187148" ay="-2455088" az="-122645"/>
                      <am3d:postTrans dx="0" dy="0" dz="0"/>
                    </am3d:trans>
                    <am3d:attrSrcUrl r:id="rId7"/>
                    <am3d:raster rName="Office3DRenderer" rVer="16.0.8326">
                      <am3d:blip r:embed="rId8"/>
                    </am3d:raster>
                    <am3d:winViewport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 xmlns="">
            <p:pic>
              <p:nvPicPr>
                <p:cNvPr id="16" name="3D Model 15" descr="Football Helmet">
                  <a:extLst>
                    <a:ext uri="{FF2B5EF4-FFF2-40B4-BE49-F238E27FC236}">
                      <a16:creationId xmlns:a16="http://schemas.microsoft.com/office/drawing/2014/main" id="{8360FDC2-ED42-43ED-AC05-6E521F2187E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4768074" y="2479845"/>
                  <a:ext cx="2299941" cy="142206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am3d="http://schemas.microsoft.com/office/drawing/2017/model3d">
          <mc:Choice Requires="am3d">
            <p:graphicFrame>
              <p:nvGraphicFramePr>
                <p:cNvPr id="40" name="3D Model 39" descr="Crackdown Agent Male">
                  <a:extLst>
                    <a:ext uri="{FF2B5EF4-FFF2-40B4-BE49-F238E27FC236}">
                      <a16:creationId xmlns:a16="http://schemas.microsoft.com/office/drawing/2014/main" id="{1B72DCCC-ECC7-47EB-9A6F-D00B33CEDE2C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863657741"/>
                    </p:ext>
                  </p:extLst>
                </p:nvPr>
              </p:nvGraphicFramePr>
              <p:xfrm>
                <a:off x="6521369" y="3845355"/>
                <a:ext cx="2800650" cy="5491890"/>
              </p:xfrm>
              <a:graphic>
                <a:graphicData uri="http://schemas.microsoft.com/office/drawing/2017/model3d">
                  <am3d:model3d r:embed="rId2">
                    <am3d:spPr>
                      <a:xfrm>
                        <a:off x="0" y="0"/>
                        <a:ext cx="2800650" cy="5491890"/>
                      </a:xfrm>
                      <a:prstGeom prst="rect">
                        <a:avLst/>
                      </a:prstGeom>
                    </am3d:spPr>
                    <am3d:camera>
                      <am3d:pos x="0" y="0" z="53622465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553800" d="1000000"/>
                      <am3d:preTrans dx="563" dy="-17909661" dz="-198967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y="10800000"/>
                      <am3d:postTrans dx="0" dy="0" dz="0"/>
                    </am3d:trans>
                    <am3d:attrSrcUrl r:id="rId3"/>
                    <am3d:raster rName="Office3DRenderer" rVer="16.0.8326">
                      <am3d:blip r:embed="rId10"/>
                    </am3d:raster>
                    <am3d:objViewport viewportSz="6324090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 xmlns="">
            <p:pic>
              <p:nvPicPr>
                <p:cNvPr id="40" name="3D Model 39" descr="Crackdown Agent Male">
                  <a:extLst>
                    <a:ext uri="{FF2B5EF4-FFF2-40B4-BE49-F238E27FC236}">
                      <a16:creationId xmlns:a16="http://schemas.microsoft.com/office/drawing/2014/main" id="{1B72DCCC-ECC7-47EB-9A6F-D00B33CEDE2C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5918045" y="3901910"/>
                  <a:ext cx="2800650" cy="549189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am3d="http://schemas.microsoft.com/office/drawing/2017/model3d">
          <mc:Choice Requires="am3d">
            <p:graphicFrame>
              <p:nvGraphicFramePr>
                <p:cNvPr id="41" name="3D Model 40" descr="Football Shoulder Pads">
                  <a:extLst>
                    <a:ext uri="{FF2B5EF4-FFF2-40B4-BE49-F238E27FC236}">
                      <a16:creationId xmlns:a16="http://schemas.microsoft.com/office/drawing/2014/main" id="{C699E8B7-67FA-40B5-A49C-6FB7FAEC8EDD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593531330"/>
                    </p:ext>
                  </p:extLst>
                </p:nvPr>
              </p:nvGraphicFramePr>
              <p:xfrm>
                <a:off x="6641021" y="4427074"/>
                <a:ext cx="2561345" cy="1232329"/>
              </p:xfrm>
              <a:graphic>
                <a:graphicData uri="http://schemas.microsoft.com/office/drawing/2017/model3d">
                  <am3d:model3d r:embed="rId12">
                    <am3d:spPr>
                      <a:xfrm>
                        <a:off x="0" y="0"/>
                        <a:ext cx="2561345" cy="1232329"/>
                      </a:xfrm>
                      <a:prstGeom prst="rect">
                        <a:avLst/>
                      </a:prstGeom>
                    </am3d:spPr>
                    <am3d:camera>
                      <am3d:pos x="0" y="0" z="57391809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1383763" d="1000000"/>
                      <am3d:preTrans dx="0" dy="-8660251" dz="0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y="10800000"/>
                      <am3d:postTrans dx="0" dy="0" dz="0"/>
                    </am3d:trans>
                    <am3d:attrSrcUrl r:id="rId13"/>
                    <am3d:raster rName="Office3DRenderer" rVer="16.0.8326">
                      <am3d:blip r:embed="rId14"/>
                    </am3d:raster>
                    <am3d:objViewport viewportSz="2844579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 xmlns="">
            <p:pic>
              <p:nvPicPr>
                <p:cNvPr id="41" name="3D Model 40" descr="Football Shoulder Pads">
                  <a:extLst>
                    <a:ext uri="{FF2B5EF4-FFF2-40B4-BE49-F238E27FC236}">
                      <a16:creationId xmlns:a16="http://schemas.microsoft.com/office/drawing/2014/main" id="{C699E8B7-67FA-40B5-A49C-6FB7FAEC8EDD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6037697" y="4483629"/>
                  <a:ext cx="2561345" cy="1232329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am3d="http://schemas.microsoft.com/office/drawing/2017/model3d">
          <mc:Choice Requires="am3d">
            <p:graphicFrame>
              <p:nvGraphicFramePr>
                <p:cNvPr id="46" name="3D Model 45" descr="Football Shoulder Pads">
                  <a:extLst>
                    <a:ext uri="{FF2B5EF4-FFF2-40B4-BE49-F238E27FC236}">
                      <a16:creationId xmlns:a16="http://schemas.microsoft.com/office/drawing/2014/main" id="{1C7FAEA3-896F-4270-9C83-AE8501200641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463495334"/>
                    </p:ext>
                  </p:extLst>
                </p:nvPr>
              </p:nvGraphicFramePr>
              <p:xfrm>
                <a:off x="3848484" y="4427075"/>
                <a:ext cx="2561344" cy="1232328"/>
              </p:xfrm>
              <a:graphic>
                <a:graphicData uri="http://schemas.microsoft.com/office/drawing/2017/model3d">
                  <am3d:model3d r:embed="rId12">
                    <am3d:spPr>
                      <a:xfrm>
                        <a:off x="0" y="0"/>
                        <a:ext cx="2561344" cy="1232328"/>
                      </a:xfrm>
                      <a:prstGeom prst="rect">
                        <a:avLst/>
                      </a:prstGeom>
                    </am3d:spPr>
                    <am3d:camera>
                      <am3d:pos x="0" y="0" z="57391809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1383763" d="1000000"/>
                      <am3d:preTrans dx="0" dy="-8660251" dz="0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/>
                      <am3d:postTrans dx="0" dy="0" dz="0"/>
                    </am3d:trans>
                    <am3d:attrSrcUrl r:id="rId13"/>
                    <am3d:raster rName="Office3DRenderer" rVer="16.0.8326">
                      <am3d:blip r:embed="rId16"/>
                    </am3d:raster>
                    <am3d:objViewport viewportSz="2844578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 xmlns="">
            <p:pic>
              <p:nvPicPr>
                <p:cNvPr id="46" name="3D Model 45" descr="Football Shoulder Pads">
                  <a:extLst>
                    <a:ext uri="{FF2B5EF4-FFF2-40B4-BE49-F238E27FC236}">
                      <a16:creationId xmlns:a16="http://schemas.microsoft.com/office/drawing/2014/main" id="{1C7FAEA3-896F-4270-9C83-AE8501200641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245160" y="4483630"/>
                  <a:ext cx="2561344" cy="1232328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 Approach – Hardware layer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9A626A-7C12-49D5-9B5D-79919AD95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12</a:t>
            </a:fld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2CC131B-60CA-4C05-9429-FEEBA9146AF4}"/>
              </a:ext>
            </a:extLst>
          </p:cNvPr>
          <p:cNvCxnSpPr>
            <a:cxnSpLocks/>
            <a:endCxn id="31" idx="4"/>
          </p:cNvCxnSpPr>
          <p:nvPr/>
        </p:nvCxnSpPr>
        <p:spPr>
          <a:xfrm flipV="1">
            <a:off x="3334709" y="5165287"/>
            <a:ext cx="411383" cy="103749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Group 76">
            <a:extLst>
              <a:ext uri="{FF2B5EF4-FFF2-40B4-BE49-F238E27FC236}">
                <a16:creationId xmlns:a16="http://schemas.microsoft.com/office/drawing/2014/main" id="{9DD3A4EC-7C73-4058-BA66-4C8FACEB52F3}"/>
              </a:ext>
            </a:extLst>
          </p:cNvPr>
          <p:cNvGrpSpPr/>
          <p:nvPr/>
        </p:nvGrpSpPr>
        <p:grpSpPr>
          <a:xfrm>
            <a:off x="324842" y="3223332"/>
            <a:ext cx="3218948" cy="926177"/>
            <a:chOff x="164188" y="2700502"/>
            <a:chExt cx="3218948" cy="92617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B162935-2D1A-4C30-9103-6BA67F655C18}"/>
                </a:ext>
              </a:extLst>
            </p:cNvPr>
            <p:cNvSpPr txBox="1"/>
            <p:nvPr/>
          </p:nvSpPr>
          <p:spPr>
            <a:xfrm>
              <a:off x="271527" y="3011126"/>
              <a:ext cx="3111609" cy="615553"/>
            </a:xfrm>
            <a:prstGeom prst="rect">
              <a:avLst/>
            </a:prstGeom>
            <a:noFill/>
            <a:ln>
              <a:solidFill>
                <a:srgbClr val="99CB38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Hard Impact</a:t>
              </a:r>
            </a:p>
            <a:p>
              <a:pPr algn="ctr"/>
              <a:r>
                <a:rPr lang="en-US" sz="1600" i="1" dirty="0">
                  <a:solidFill>
                    <a:srgbClr val="99CB38"/>
                  </a:solidFill>
                </a:rPr>
                <a:t>(Load cell sensor) </a:t>
              </a:r>
            </a:p>
          </p:txBody>
        </p:sp>
        <p:pic>
          <p:nvPicPr>
            <p:cNvPr id="39" name="Picture 6" descr="A close up of a device&#10;&#10;Description generated with high confidence">
              <a:extLst>
                <a:ext uri="{FF2B5EF4-FFF2-40B4-BE49-F238E27FC236}">
                  <a16:creationId xmlns:a16="http://schemas.microsoft.com/office/drawing/2014/main" id="{1164C807-569A-4795-AFE5-6C72439F76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164188" y="2700502"/>
              <a:ext cx="646331" cy="646331"/>
            </a:xfrm>
            <a:prstGeom prst="rect">
              <a:avLst/>
            </a:prstGeom>
          </p:spPr>
        </p:pic>
      </p:grpSp>
      <p:sp>
        <p:nvSpPr>
          <p:cNvPr id="22" name="Oval 21">
            <a:extLst>
              <a:ext uri="{FF2B5EF4-FFF2-40B4-BE49-F238E27FC236}">
                <a16:creationId xmlns:a16="http://schemas.microsoft.com/office/drawing/2014/main" id="{9AD9FF5E-79C5-4A35-A6BF-BBA5E48F2BC4}"/>
              </a:ext>
            </a:extLst>
          </p:cNvPr>
          <p:cNvSpPr/>
          <p:nvPr/>
        </p:nvSpPr>
        <p:spPr>
          <a:xfrm>
            <a:off x="3870080" y="4583888"/>
            <a:ext cx="455032" cy="246210"/>
          </a:xfrm>
          <a:prstGeom prst="ellipse">
            <a:avLst/>
          </a:prstGeom>
          <a:solidFill>
            <a:srgbClr val="FFFF00">
              <a:alpha val="70000"/>
            </a:srgbClr>
          </a:solidFill>
          <a:ln w="50800">
            <a:solidFill>
              <a:srgbClr val="99C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63FE895-28B8-4246-92E9-3ED817F14DFD}"/>
              </a:ext>
            </a:extLst>
          </p:cNvPr>
          <p:cNvCxnSpPr>
            <a:cxnSpLocks/>
            <a:stCxn id="11" idx="3"/>
            <a:endCxn id="22" idx="1"/>
          </p:cNvCxnSpPr>
          <p:nvPr/>
        </p:nvCxnSpPr>
        <p:spPr>
          <a:xfrm>
            <a:off x="3543790" y="3841733"/>
            <a:ext cx="392928" cy="778212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6B681AA1-194B-42B2-96DD-456C81B39E40}"/>
              </a:ext>
            </a:extLst>
          </p:cNvPr>
          <p:cNvSpPr/>
          <p:nvPr/>
        </p:nvSpPr>
        <p:spPr>
          <a:xfrm rot="5400000">
            <a:off x="3611721" y="5072142"/>
            <a:ext cx="455032" cy="186290"/>
          </a:xfrm>
          <a:prstGeom prst="ellipse">
            <a:avLst/>
          </a:prstGeom>
          <a:solidFill>
            <a:srgbClr val="FFFF00">
              <a:alpha val="70000"/>
            </a:srgbClr>
          </a:solidFill>
          <a:ln w="50800">
            <a:solidFill>
              <a:srgbClr val="99C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C404B95F-BE45-465C-80CE-D6F29F6255BA}"/>
              </a:ext>
            </a:extLst>
          </p:cNvPr>
          <p:cNvSpPr/>
          <p:nvPr/>
        </p:nvSpPr>
        <p:spPr>
          <a:xfrm>
            <a:off x="5704455" y="3107439"/>
            <a:ext cx="199405" cy="236486"/>
          </a:xfrm>
          <a:prstGeom prst="ellipse">
            <a:avLst/>
          </a:prstGeom>
          <a:solidFill>
            <a:srgbClr val="FFFF00">
              <a:alpha val="70000"/>
            </a:srgbClr>
          </a:solidFill>
          <a:ln w="50800">
            <a:solidFill>
              <a:srgbClr val="99C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7BAEE93C-7D97-496E-9FA0-186F80F505E5}"/>
              </a:ext>
            </a:extLst>
          </p:cNvPr>
          <p:cNvCxnSpPr>
            <a:cxnSpLocks/>
            <a:stCxn id="13" idx="3"/>
            <a:endCxn id="60" idx="2"/>
          </p:cNvCxnSpPr>
          <p:nvPr/>
        </p:nvCxnSpPr>
        <p:spPr>
          <a:xfrm>
            <a:off x="3334709" y="2476467"/>
            <a:ext cx="2369746" cy="749215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>
            <a:extLst>
              <a:ext uri="{FF2B5EF4-FFF2-40B4-BE49-F238E27FC236}">
                <a16:creationId xmlns:a16="http://schemas.microsoft.com/office/drawing/2014/main" id="{28B18ACA-D487-434D-B8EA-7A0B75E7DF27}"/>
              </a:ext>
            </a:extLst>
          </p:cNvPr>
          <p:cNvGrpSpPr/>
          <p:nvPr/>
        </p:nvGrpSpPr>
        <p:grpSpPr>
          <a:xfrm>
            <a:off x="215222" y="4635338"/>
            <a:ext cx="3119487" cy="956863"/>
            <a:chOff x="252930" y="3852913"/>
            <a:chExt cx="3119487" cy="956863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1E9FF76-D5E7-4D02-874B-39824B363068}"/>
                </a:ext>
              </a:extLst>
            </p:cNvPr>
            <p:cNvSpPr txBox="1"/>
            <p:nvPr/>
          </p:nvSpPr>
          <p:spPr>
            <a:xfrm>
              <a:off x="260807" y="4163445"/>
              <a:ext cx="3111610" cy="646331"/>
            </a:xfrm>
            <a:prstGeom prst="rect">
              <a:avLst/>
            </a:prstGeom>
            <a:noFill/>
            <a:ln>
              <a:solidFill>
                <a:srgbClr val="99CB38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/>
                <a:t>Soft Impact</a:t>
              </a:r>
            </a:p>
            <a:p>
              <a:pPr algn="ctr"/>
              <a:r>
                <a:rPr lang="en-US" sz="1600" i="1">
                  <a:solidFill>
                    <a:srgbClr val="99CB38"/>
                  </a:solidFill>
                </a:rPr>
                <a:t>(Flex force sensor)</a:t>
              </a:r>
              <a:r>
                <a:rPr lang="en-US" i="1">
                  <a:solidFill>
                    <a:srgbClr val="99CB38"/>
                  </a:solidFill>
                </a:rPr>
                <a:t> </a:t>
              </a:r>
            </a:p>
          </p:txBody>
        </p:sp>
        <p:pic>
          <p:nvPicPr>
            <p:cNvPr id="73" name="Picture 9" descr="A close up of a device&#10;&#10;Description generated with very high confidence">
              <a:extLst>
                <a:ext uri="{FF2B5EF4-FFF2-40B4-BE49-F238E27FC236}">
                  <a16:creationId xmlns:a16="http://schemas.microsoft.com/office/drawing/2014/main" id="{87942041-4CC3-4FB4-A055-855FD51BBF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252930" y="3852913"/>
              <a:ext cx="646507" cy="646331"/>
            </a:xfrm>
            <a:prstGeom prst="rect">
              <a:avLst/>
            </a:prstGeom>
          </p:spPr>
        </p:pic>
      </p:grpSp>
      <p:sp>
        <p:nvSpPr>
          <p:cNvPr id="90" name="Oval 89">
            <a:extLst>
              <a:ext uri="{FF2B5EF4-FFF2-40B4-BE49-F238E27FC236}">
                <a16:creationId xmlns:a16="http://schemas.microsoft.com/office/drawing/2014/main" id="{F4E947B4-8370-4144-A767-E8DF103B3AB2}"/>
              </a:ext>
            </a:extLst>
          </p:cNvPr>
          <p:cNvSpPr/>
          <p:nvPr/>
        </p:nvSpPr>
        <p:spPr>
          <a:xfrm rot="5400000">
            <a:off x="6761480" y="5066613"/>
            <a:ext cx="376707" cy="275674"/>
          </a:xfrm>
          <a:prstGeom prst="ellipse">
            <a:avLst/>
          </a:prstGeom>
          <a:solidFill>
            <a:srgbClr val="FFFF00">
              <a:alpha val="70000"/>
            </a:srgbClr>
          </a:solidFill>
          <a:ln w="50800">
            <a:solidFill>
              <a:srgbClr val="99C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8E047325-AD2B-4F8C-9200-4F0FF9248BD7}"/>
              </a:ext>
            </a:extLst>
          </p:cNvPr>
          <p:cNvGrpSpPr/>
          <p:nvPr/>
        </p:nvGrpSpPr>
        <p:grpSpPr>
          <a:xfrm>
            <a:off x="215222" y="1855696"/>
            <a:ext cx="3119487" cy="928547"/>
            <a:chOff x="252930" y="1855696"/>
            <a:chExt cx="3119487" cy="92854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42B0ABA-D9AD-4BBD-B953-F3F9901FE655}"/>
                </a:ext>
              </a:extLst>
            </p:cNvPr>
            <p:cNvSpPr txBox="1"/>
            <p:nvPr/>
          </p:nvSpPr>
          <p:spPr>
            <a:xfrm>
              <a:off x="260807" y="2168690"/>
              <a:ext cx="3111610" cy="615553"/>
            </a:xfrm>
            <a:prstGeom prst="rect">
              <a:avLst/>
            </a:prstGeom>
            <a:noFill/>
            <a:ln>
              <a:solidFill>
                <a:srgbClr val="99CB38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/>
                <a:t>Concussion</a:t>
              </a:r>
            </a:p>
            <a:p>
              <a:pPr algn="ctr"/>
              <a:r>
                <a:rPr lang="en-US" sz="1600" i="1">
                  <a:solidFill>
                    <a:srgbClr val="99CB38"/>
                  </a:solidFill>
                </a:rPr>
                <a:t>(Accelerometer/Gyroscope)</a:t>
              </a:r>
            </a:p>
          </p:txBody>
        </p:sp>
        <p:pic>
          <p:nvPicPr>
            <p:cNvPr id="92" name="Picture 91">
              <a:extLst>
                <a:ext uri="{FF2B5EF4-FFF2-40B4-BE49-F238E27FC236}">
                  <a16:creationId xmlns:a16="http://schemas.microsoft.com/office/drawing/2014/main" id="{5852E3B3-DD58-4290-962E-445FF6C1D0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930" y="1855696"/>
              <a:ext cx="646331" cy="646331"/>
            </a:xfrm>
            <a:prstGeom prst="rect">
              <a:avLst/>
            </a:prstGeom>
          </p:spPr>
        </p:pic>
      </p:grp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BCAAC322-957C-4A9A-8389-BFA57C3324ED}"/>
              </a:ext>
            </a:extLst>
          </p:cNvPr>
          <p:cNvCxnSpPr>
            <a:cxnSpLocks/>
            <a:stCxn id="80" idx="1"/>
            <a:endCxn id="90" idx="7"/>
          </p:cNvCxnSpPr>
          <p:nvPr/>
        </p:nvCxnSpPr>
        <p:spPr>
          <a:xfrm flipH="1" flipV="1">
            <a:off x="7047299" y="5337637"/>
            <a:ext cx="1802962" cy="525487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Group 95">
            <a:extLst>
              <a:ext uri="{FF2B5EF4-FFF2-40B4-BE49-F238E27FC236}">
                <a16:creationId xmlns:a16="http://schemas.microsoft.com/office/drawing/2014/main" id="{9BFA8B76-7E5B-4830-85A1-16F536B2FA39}"/>
              </a:ext>
            </a:extLst>
          </p:cNvPr>
          <p:cNvGrpSpPr/>
          <p:nvPr/>
        </p:nvGrpSpPr>
        <p:grpSpPr>
          <a:xfrm>
            <a:off x="8850261" y="5230238"/>
            <a:ext cx="3120625" cy="940662"/>
            <a:chOff x="8906823" y="5230238"/>
            <a:chExt cx="3120625" cy="940662"/>
          </a:xfrm>
        </p:grpSpPr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EFB5083-A1A6-4BE3-AC33-EABE0C3D46EB}"/>
                </a:ext>
              </a:extLst>
            </p:cNvPr>
            <p:cNvSpPr txBox="1"/>
            <p:nvPr/>
          </p:nvSpPr>
          <p:spPr>
            <a:xfrm>
              <a:off x="8906823" y="5555347"/>
              <a:ext cx="3111610" cy="615553"/>
            </a:xfrm>
            <a:prstGeom prst="rect">
              <a:avLst/>
            </a:prstGeom>
            <a:noFill/>
            <a:ln>
              <a:solidFill>
                <a:srgbClr val="99CB38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/>
                <a:t>Heart rate</a:t>
              </a:r>
            </a:p>
            <a:p>
              <a:pPr algn="ctr"/>
              <a:r>
                <a:rPr lang="en-US" sz="1600" i="1">
                  <a:solidFill>
                    <a:srgbClr val="99CB38"/>
                  </a:solidFill>
                </a:rPr>
                <a:t>(Pulse sensor)</a:t>
              </a:r>
            </a:p>
          </p:txBody>
        </p:sp>
        <p:pic>
          <p:nvPicPr>
            <p:cNvPr id="95" name="Picture 6" descr="A picture containing whisk, sky, kitchenware&#10;&#10;Description generated with high confidence">
              <a:extLst>
                <a:ext uri="{FF2B5EF4-FFF2-40B4-BE49-F238E27FC236}">
                  <a16:creationId xmlns:a16="http://schemas.microsoft.com/office/drawing/2014/main" id="{A29DB0D5-D7D6-4D2C-8419-943301C9B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11381117" y="5230238"/>
              <a:ext cx="646331" cy="646331"/>
            </a:xfrm>
            <a:prstGeom prst="rect">
              <a:avLst/>
            </a:prstGeom>
          </p:spPr>
        </p:pic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2B11A39E-9D45-412A-9705-E01525C6858E}"/>
              </a:ext>
            </a:extLst>
          </p:cNvPr>
          <p:cNvGrpSpPr/>
          <p:nvPr/>
        </p:nvGrpSpPr>
        <p:grpSpPr>
          <a:xfrm>
            <a:off x="8850261" y="4140151"/>
            <a:ext cx="3121037" cy="837431"/>
            <a:chOff x="8850261" y="4140151"/>
            <a:chExt cx="3121037" cy="837431"/>
          </a:xfrm>
        </p:grpSpPr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23CA4B28-05E0-4B24-85BE-5AF41FB7554B}"/>
                </a:ext>
              </a:extLst>
            </p:cNvPr>
            <p:cNvSpPr txBox="1"/>
            <p:nvPr/>
          </p:nvSpPr>
          <p:spPr>
            <a:xfrm>
              <a:off x="8850261" y="4362029"/>
              <a:ext cx="3111610" cy="615553"/>
            </a:xfrm>
            <a:prstGeom prst="rect">
              <a:avLst/>
            </a:prstGeom>
            <a:noFill/>
            <a:ln>
              <a:solidFill>
                <a:srgbClr val="99CB38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/>
                <a:t>Microcontroller</a:t>
              </a:r>
            </a:p>
            <a:p>
              <a:pPr algn="ctr"/>
              <a:r>
                <a:rPr lang="en-US" sz="1600" i="1">
                  <a:solidFill>
                    <a:srgbClr val="99CB38"/>
                  </a:solidFill>
                </a:rPr>
                <a:t>(Raspberry Pi 3)</a:t>
              </a:r>
            </a:p>
          </p:txBody>
        </p:sp>
        <p:pic>
          <p:nvPicPr>
            <p:cNvPr id="99" name="Picture 9" descr="A circuit board&#10;&#10;Description generated with high confidence">
              <a:extLst>
                <a:ext uri="{FF2B5EF4-FFF2-40B4-BE49-F238E27FC236}">
                  <a16:creationId xmlns:a16="http://schemas.microsoft.com/office/drawing/2014/main" id="{62014AF6-BF30-46AA-8054-474027F451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11127144" y="4140151"/>
              <a:ext cx="844154" cy="541885"/>
            </a:xfrm>
            <a:prstGeom prst="rect">
              <a:avLst/>
            </a:prstGeom>
          </p:spPr>
        </p:pic>
      </p:grpSp>
      <p:sp>
        <p:nvSpPr>
          <p:cNvPr id="103" name="Oval 102">
            <a:extLst>
              <a:ext uri="{FF2B5EF4-FFF2-40B4-BE49-F238E27FC236}">
                <a16:creationId xmlns:a16="http://schemas.microsoft.com/office/drawing/2014/main" id="{7B00F3B4-DB82-4C76-8976-82A491E49563}"/>
              </a:ext>
            </a:extLst>
          </p:cNvPr>
          <p:cNvSpPr/>
          <p:nvPr/>
        </p:nvSpPr>
        <p:spPr>
          <a:xfrm rot="5400000">
            <a:off x="7527209" y="4891901"/>
            <a:ext cx="292204" cy="468346"/>
          </a:xfrm>
          <a:prstGeom prst="ellipse">
            <a:avLst/>
          </a:prstGeom>
          <a:solidFill>
            <a:srgbClr val="FFFF00">
              <a:alpha val="70000"/>
            </a:srgbClr>
          </a:solidFill>
          <a:ln w="50800">
            <a:solidFill>
              <a:srgbClr val="99C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0F905A2D-1A41-4135-BA32-133E3C668541}"/>
              </a:ext>
            </a:extLst>
          </p:cNvPr>
          <p:cNvCxnSpPr>
            <a:cxnSpLocks/>
            <a:stCxn id="101" idx="1"/>
            <a:endCxn id="103" idx="1"/>
          </p:cNvCxnSpPr>
          <p:nvPr/>
        </p:nvCxnSpPr>
        <p:spPr>
          <a:xfrm flipH="1">
            <a:off x="7838896" y="4669806"/>
            <a:ext cx="1011365" cy="352958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520A14F8-196C-4D36-BF33-0D1711EB9DE3}"/>
              </a:ext>
            </a:extLst>
          </p:cNvPr>
          <p:cNvGrpSpPr/>
          <p:nvPr/>
        </p:nvGrpSpPr>
        <p:grpSpPr>
          <a:xfrm>
            <a:off x="9379670" y="1299376"/>
            <a:ext cx="2202730" cy="1436899"/>
            <a:chOff x="9253458" y="1938361"/>
            <a:chExt cx="2202730" cy="1436899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5ED8F3AC-A1F3-40C5-8A2F-BADEE1E1DC81}"/>
                </a:ext>
              </a:extLst>
            </p:cNvPr>
            <p:cNvSpPr txBox="1"/>
            <p:nvPr/>
          </p:nvSpPr>
          <p:spPr>
            <a:xfrm>
              <a:off x="9253458" y="2759707"/>
              <a:ext cx="2202730" cy="615553"/>
            </a:xfrm>
            <a:prstGeom prst="rect">
              <a:avLst/>
            </a:prstGeom>
            <a:noFill/>
            <a:ln>
              <a:solidFill>
                <a:srgbClr val="99CB38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/>
                <a:t>Wireless access point</a:t>
              </a:r>
            </a:p>
            <a:p>
              <a:pPr algn="ctr"/>
              <a:r>
                <a:rPr lang="en-US" sz="1600" i="1">
                  <a:solidFill>
                    <a:srgbClr val="99CB38"/>
                  </a:solidFill>
                </a:rPr>
                <a:t>(2.4GHz/802.11n)</a:t>
              </a:r>
            </a:p>
          </p:txBody>
        </p:sp>
        <p:pic>
          <p:nvPicPr>
            <p:cNvPr id="109" name="Picture 38">
              <a:extLst>
                <a:ext uri="{FF2B5EF4-FFF2-40B4-BE49-F238E27FC236}">
                  <a16:creationId xmlns:a16="http://schemas.microsoft.com/office/drawing/2014/main" id="{24DD57F7-2717-4F0C-A5A5-2BDDE283E0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3"/>
            <a:srcRect l="25717" t="7556" r="26759" b="8215"/>
            <a:stretch/>
          </p:blipFill>
          <p:spPr>
            <a:xfrm>
              <a:off x="9958897" y="1938361"/>
              <a:ext cx="791852" cy="818670"/>
            </a:xfrm>
            <a:prstGeom prst="rect">
              <a:avLst/>
            </a:prstGeom>
          </p:spPr>
        </p:pic>
      </p:grpSp>
      <p:pic>
        <p:nvPicPr>
          <p:cNvPr id="116" name="Picture 115" descr="A close up of a logo&#10;&#10;Description generated with high confidence">
            <a:extLst>
              <a:ext uri="{FF2B5EF4-FFF2-40B4-BE49-F238E27FC236}">
                <a16:creationId xmlns:a16="http://schemas.microsoft.com/office/drawing/2014/main" id="{66B9D568-AA5A-422A-BCE3-504B9F5A318F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92890">
            <a:off x="7892396" y="2705864"/>
            <a:ext cx="1608001" cy="1101481"/>
          </a:xfrm>
          <a:prstGeom prst="rect">
            <a:avLst/>
          </a:prstGeom>
        </p:spPr>
      </p:pic>
      <p:sp>
        <p:nvSpPr>
          <p:cNvPr id="117" name="TextBox 116">
            <a:extLst>
              <a:ext uri="{FF2B5EF4-FFF2-40B4-BE49-F238E27FC236}">
                <a16:creationId xmlns:a16="http://schemas.microsoft.com/office/drawing/2014/main" id="{EA6E4533-9228-4F21-973B-B30DA32867D4}"/>
              </a:ext>
            </a:extLst>
          </p:cNvPr>
          <p:cNvSpPr txBox="1"/>
          <p:nvPr/>
        </p:nvSpPr>
        <p:spPr>
          <a:xfrm>
            <a:off x="3262923" y="31718"/>
            <a:ext cx="1765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</a:rPr>
              <a:t>Daniel A.</a:t>
            </a:r>
          </a:p>
        </p:txBody>
      </p:sp>
    </p:spTree>
    <p:extLst>
      <p:ext uri="{BB962C8B-B14F-4D97-AF65-F5344CB8AC3E}">
        <p14:creationId xmlns:p14="http://schemas.microsoft.com/office/powerpoint/2010/main" val="1507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1" grpId="0" animBg="1"/>
      <p:bldP spid="60" grpId="0" animBg="1"/>
      <p:bldP spid="90" grpId="0" animBg="1"/>
      <p:bldP spid="10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 Approach – Cloud layer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9A626A-7C12-49D5-9B5D-79919AD95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13</a:t>
            </a:fld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FF06D15-0E02-4A91-9679-3EEED381C534}"/>
              </a:ext>
            </a:extLst>
          </p:cNvPr>
          <p:cNvSpPr txBox="1"/>
          <p:nvPr/>
        </p:nvSpPr>
        <p:spPr>
          <a:xfrm>
            <a:off x="4540195" y="3730102"/>
            <a:ext cx="3111609" cy="615553"/>
          </a:xfrm>
          <a:prstGeom prst="rect">
            <a:avLst/>
          </a:prstGeom>
          <a:noFill/>
          <a:ln>
            <a:solidFill>
              <a:srgbClr val="99CB38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/>
              <a:t>API</a:t>
            </a:r>
          </a:p>
          <a:p>
            <a:pPr algn="ctr"/>
            <a:r>
              <a:rPr lang="en-US" sz="1600" i="1">
                <a:solidFill>
                  <a:srgbClr val="99CB38"/>
                </a:solidFill>
              </a:rPr>
              <a:t>(AWS API Gateway) 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F29DD88-B138-4D44-AAEE-6A0543DC6325}"/>
              </a:ext>
            </a:extLst>
          </p:cNvPr>
          <p:cNvGrpSpPr/>
          <p:nvPr/>
        </p:nvGrpSpPr>
        <p:grpSpPr>
          <a:xfrm>
            <a:off x="609600" y="1748476"/>
            <a:ext cx="3376802" cy="1164362"/>
            <a:chOff x="425770" y="2593334"/>
            <a:chExt cx="3376802" cy="1164362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44B7A10-1207-4320-9082-9ACC4BBE1CC5}"/>
                </a:ext>
              </a:extLst>
            </p:cNvPr>
            <p:cNvSpPr txBox="1"/>
            <p:nvPr/>
          </p:nvSpPr>
          <p:spPr>
            <a:xfrm>
              <a:off x="690963" y="3142143"/>
              <a:ext cx="3111609" cy="615553"/>
            </a:xfrm>
            <a:prstGeom prst="rect">
              <a:avLst/>
            </a:prstGeom>
            <a:noFill/>
            <a:ln>
              <a:solidFill>
                <a:srgbClr val="99CB38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/>
                <a:t>Real-time sensor data</a:t>
              </a:r>
            </a:p>
            <a:p>
              <a:pPr algn="ctr"/>
              <a:r>
                <a:rPr lang="en-US" sz="1600" i="1">
                  <a:solidFill>
                    <a:srgbClr val="99CB38"/>
                  </a:solidFill>
                </a:rPr>
                <a:t>(MAURICE Suit) 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D0C19DBC-12E9-4E12-A5A9-E2443F0B3B6C}"/>
                </a:ext>
              </a:extLst>
            </p:cNvPr>
            <p:cNvSpPr/>
            <p:nvPr/>
          </p:nvSpPr>
          <p:spPr>
            <a:xfrm>
              <a:off x="425771" y="2593334"/>
              <a:ext cx="530386" cy="9879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m3d="http://schemas.microsoft.com/office/drawing/2017/model3d">
          <mc:Choice Requires="am3d">
            <p:graphicFrame>
              <p:nvGraphicFramePr>
                <p:cNvPr id="29" name="3D Model 28" descr="Crackdown Agent Male">
                  <a:extLst>
                    <a:ext uri="{FF2B5EF4-FFF2-40B4-BE49-F238E27FC236}">
                      <a16:creationId xmlns:a16="http://schemas.microsoft.com/office/drawing/2014/main" id="{956860E2-1FFA-4EEA-98E6-E660F574AEAE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357105469"/>
                    </p:ext>
                  </p:extLst>
                </p:nvPr>
              </p:nvGraphicFramePr>
              <p:xfrm>
                <a:off x="425770" y="2627264"/>
                <a:ext cx="530386" cy="987917"/>
              </p:xfrm>
              <a:graphic>
                <a:graphicData uri="http://schemas.microsoft.com/office/drawing/2017/model3d">
                  <am3d:model3d r:embed="rId2">
                    <am3d:spPr>
                      <a:xfrm>
                        <a:off x="0" y="0"/>
                        <a:ext cx="530386" cy="987917"/>
                      </a:xfrm>
                      <a:prstGeom prst="rect">
                        <a:avLst/>
                      </a:prstGeom>
                    </am3d:spPr>
                    <am3d:camera>
                      <am3d:pos x="0" y="0" z="53622465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553800" d="1000000"/>
                      <am3d:preTrans dx="563" dy="-17909661" dz="-198967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1200000" ay="1800000" az="600000"/>
                      <am3d:postTrans dx="0" dy="0" dz="0"/>
                    </am3d:trans>
                    <am3d:attrSrcUrl r:id="rId3"/>
                    <am3d:raster rName="Office3DRenderer" rVer="16.0.8326">
                      <am3d:blip r:embed="rId4"/>
                    </am3d:raster>
                    <am3d:objViewport viewportSz="1080416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 xmlns="">
            <p:pic>
              <p:nvPicPr>
                <p:cNvPr id="29" name="3D Model 28" descr="Crackdown Agent Male">
                  <a:extLst>
                    <a:ext uri="{FF2B5EF4-FFF2-40B4-BE49-F238E27FC236}">
                      <a16:creationId xmlns:a16="http://schemas.microsoft.com/office/drawing/2014/main" id="{956860E2-1FFA-4EEA-98E6-E660F574AEAE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609600" y="1782406"/>
                  <a:ext cx="530386" cy="987917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5" name="Group 83">
            <a:extLst>
              <a:ext uri="{FF2B5EF4-FFF2-40B4-BE49-F238E27FC236}">
                <a16:creationId xmlns:a16="http://schemas.microsoft.com/office/drawing/2014/main" id="{92843691-4A8E-4466-88B1-0A987E71FEC4}"/>
              </a:ext>
            </a:extLst>
          </p:cNvPr>
          <p:cNvGrpSpPr/>
          <p:nvPr/>
        </p:nvGrpSpPr>
        <p:grpSpPr>
          <a:xfrm>
            <a:off x="7710713" y="1836313"/>
            <a:ext cx="3568809" cy="1076525"/>
            <a:chOff x="7787372" y="3123089"/>
            <a:chExt cx="3568809" cy="1076525"/>
          </a:xfrm>
        </p:grpSpPr>
        <p:sp>
          <p:nvSpPr>
            <p:cNvPr id="30" name="TextBox 84">
              <a:extLst>
                <a:ext uri="{FF2B5EF4-FFF2-40B4-BE49-F238E27FC236}">
                  <a16:creationId xmlns:a16="http://schemas.microsoft.com/office/drawing/2014/main" id="{0D747393-45C4-49B8-8AFF-0DA17909CD66}"/>
                </a:ext>
              </a:extLst>
            </p:cNvPr>
            <p:cNvSpPr txBox="1"/>
            <p:nvPr/>
          </p:nvSpPr>
          <p:spPr>
            <a:xfrm>
              <a:off x="8244572" y="3584061"/>
              <a:ext cx="3111609" cy="615553"/>
            </a:xfrm>
            <a:prstGeom prst="rect">
              <a:avLst/>
            </a:prstGeom>
            <a:noFill/>
            <a:ln>
              <a:solidFill>
                <a:srgbClr val="99CB38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/>
                <a:t>Device</a:t>
              </a:r>
            </a:p>
            <a:p>
              <a:pPr algn="ctr"/>
              <a:r>
                <a:rPr lang="en-US" sz="1600" i="1">
                  <a:solidFill>
                    <a:srgbClr val="99CB38"/>
                  </a:solidFill>
                </a:rPr>
                <a:t>(MAURICE Web-App) </a:t>
              </a:r>
            </a:p>
          </p:txBody>
        </p:sp>
        <p:sp>
          <p:nvSpPr>
            <p:cNvPr id="13" name="Rectangle 85">
              <a:extLst>
                <a:ext uri="{FF2B5EF4-FFF2-40B4-BE49-F238E27FC236}">
                  <a16:creationId xmlns:a16="http://schemas.microsoft.com/office/drawing/2014/main" id="{71717F6B-F7E3-4BF1-8EAD-0635E6F7BE3F}"/>
                </a:ext>
              </a:extLst>
            </p:cNvPr>
            <p:cNvSpPr/>
            <p:nvPr/>
          </p:nvSpPr>
          <p:spPr>
            <a:xfrm>
              <a:off x="7850737" y="3240892"/>
              <a:ext cx="768162" cy="601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Graphic 11" descr="Tablet">
              <a:extLst>
                <a:ext uri="{FF2B5EF4-FFF2-40B4-BE49-F238E27FC236}">
                  <a16:creationId xmlns:a16="http://schemas.microsoft.com/office/drawing/2014/main" id="{E3C13E33-EBD9-4990-BD52-4A4AD44DF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787372" y="3123089"/>
              <a:ext cx="914400" cy="914400"/>
            </a:xfrm>
            <a:prstGeom prst="rect">
              <a:avLst/>
            </a:prstGeom>
          </p:spPr>
        </p:pic>
      </p:grpSp>
      <p:grpSp>
        <p:nvGrpSpPr>
          <p:cNvPr id="23" name="Group 91">
            <a:extLst>
              <a:ext uri="{FF2B5EF4-FFF2-40B4-BE49-F238E27FC236}">
                <a16:creationId xmlns:a16="http://schemas.microsoft.com/office/drawing/2014/main" id="{AB28B5BF-0DFF-49E2-A226-169252DCB794}"/>
              </a:ext>
            </a:extLst>
          </p:cNvPr>
          <p:cNvGrpSpPr/>
          <p:nvPr/>
        </p:nvGrpSpPr>
        <p:grpSpPr>
          <a:xfrm>
            <a:off x="784352" y="5170510"/>
            <a:ext cx="3568809" cy="1076642"/>
            <a:chOff x="378619" y="3391220"/>
            <a:chExt cx="3568809" cy="1076642"/>
          </a:xfrm>
        </p:grpSpPr>
        <p:sp>
          <p:nvSpPr>
            <p:cNvPr id="21" name="TextBox 92">
              <a:extLst>
                <a:ext uri="{FF2B5EF4-FFF2-40B4-BE49-F238E27FC236}">
                  <a16:creationId xmlns:a16="http://schemas.microsoft.com/office/drawing/2014/main" id="{06507025-59ED-4D9D-8384-57643B0CF834}"/>
                </a:ext>
              </a:extLst>
            </p:cNvPr>
            <p:cNvSpPr txBox="1"/>
            <p:nvPr/>
          </p:nvSpPr>
          <p:spPr>
            <a:xfrm>
              <a:off x="835819" y="3852309"/>
              <a:ext cx="3111609" cy="615553"/>
            </a:xfrm>
            <a:prstGeom prst="rect">
              <a:avLst/>
            </a:prstGeom>
            <a:noFill/>
            <a:ln>
              <a:solidFill>
                <a:srgbClr val="99CB38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/>
                <a:t>Account microservice</a:t>
              </a:r>
            </a:p>
            <a:p>
              <a:pPr algn="ctr"/>
              <a:r>
                <a:rPr lang="en-US" sz="1600" i="1">
                  <a:solidFill>
                    <a:srgbClr val="99CB38"/>
                  </a:solidFill>
                </a:rPr>
                <a:t>(AWS Cognito)</a:t>
              </a:r>
            </a:p>
          </p:txBody>
        </p:sp>
        <p:sp>
          <p:nvSpPr>
            <p:cNvPr id="35" name="Rectangle 93">
              <a:extLst>
                <a:ext uri="{FF2B5EF4-FFF2-40B4-BE49-F238E27FC236}">
                  <a16:creationId xmlns:a16="http://schemas.microsoft.com/office/drawing/2014/main" id="{1E9DB022-6D52-490D-8C25-54203A58DA14}"/>
                </a:ext>
              </a:extLst>
            </p:cNvPr>
            <p:cNvSpPr/>
            <p:nvPr/>
          </p:nvSpPr>
          <p:spPr>
            <a:xfrm>
              <a:off x="451738" y="3551634"/>
              <a:ext cx="768162" cy="601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raphic 7" descr="User">
              <a:extLst>
                <a:ext uri="{FF2B5EF4-FFF2-40B4-BE49-F238E27FC236}">
                  <a16:creationId xmlns:a16="http://schemas.microsoft.com/office/drawing/2014/main" id="{E57253CB-3BA3-4AD4-9498-0CE1A1561AC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378619" y="3391220"/>
              <a:ext cx="914400" cy="914400"/>
            </a:xfrm>
            <a:prstGeom prst="rect">
              <a:avLst/>
            </a:prstGeom>
          </p:spPr>
        </p:pic>
      </p:grpSp>
      <p:grpSp>
        <p:nvGrpSpPr>
          <p:cNvPr id="27" name="Group 99">
            <a:extLst>
              <a:ext uri="{FF2B5EF4-FFF2-40B4-BE49-F238E27FC236}">
                <a16:creationId xmlns:a16="http://schemas.microsoft.com/office/drawing/2014/main" id="{D06120DB-4502-49D6-AD7A-36076563E46D}"/>
              </a:ext>
            </a:extLst>
          </p:cNvPr>
          <p:cNvGrpSpPr/>
          <p:nvPr/>
        </p:nvGrpSpPr>
        <p:grpSpPr>
          <a:xfrm>
            <a:off x="7256342" y="5170510"/>
            <a:ext cx="4151306" cy="1318974"/>
            <a:chOff x="6521573" y="4774829"/>
            <a:chExt cx="4151306" cy="1318974"/>
          </a:xfrm>
        </p:grpSpPr>
        <p:sp>
          <p:nvSpPr>
            <p:cNvPr id="22" name="TextBox 100">
              <a:extLst>
                <a:ext uri="{FF2B5EF4-FFF2-40B4-BE49-F238E27FC236}">
                  <a16:creationId xmlns:a16="http://schemas.microsoft.com/office/drawing/2014/main" id="{006BFD7D-A317-4614-A1D9-F92D73968F13}"/>
                </a:ext>
              </a:extLst>
            </p:cNvPr>
            <p:cNvSpPr txBox="1"/>
            <p:nvPr/>
          </p:nvSpPr>
          <p:spPr>
            <a:xfrm>
              <a:off x="6978773" y="5232029"/>
              <a:ext cx="3694106" cy="861774"/>
            </a:xfrm>
            <a:prstGeom prst="rect">
              <a:avLst/>
            </a:prstGeom>
            <a:noFill/>
            <a:ln>
              <a:solidFill>
                <a:srgbClr val="99CB38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/>
                <a:t>Data streaming microservice</a:t>
              </a:r>
            </a:p>
            <a:p>
              <a:pPr algn="ctr"/>
              <a:r>
                <a:rPr lang="en-US" sz="1600" i="1">
                  <a:solidFill>
                    <a:srgbClr val="99CB38"/>
                  </a:solidFill>
                </a:rPr>
                <a:t>(AWS Lambda, Firehose, SNS, S3, </a:t>
              </a:r>
              <a:r>
                <a:rPr lang="en-US" sz="1600" i="1" err="1">
                  <a:solidFill>
                    <a:srgbClr val="99CB38"/>
                  </a:solidFill>
                </a:rPr>
                <a:t>ElasticSearch</a:t>
              </a:r>
              <a:r>
                <a:rPr lang="en-US" sz="1600" i="1">
                  <a:solidFill>
                    <a:srgbClr val="99CB38"/>
                  </a:solidFill>
                </a:rPr>
                <a:t>)</a:t>
              </a:r>
            </a:p>
          </p:txBody>
        </p:sp>
        <p:sp>
          <p:nvSpPr>
            <p:cNvPr id="42" name="Rectangle 101">
              <a:extLst>
                <a:ext uri="{FF2B5EF4-FFF2-40B4-BE49-F238E27FC236}">
                  <a16:creationId xmlns:a16="http://schemas.microsoft.com/office/drawing/2014/main" id="{3225412D-E3B9-4D0F-A9AF-2B6B013802BE}"/>
                </a:ext>
              </a:extLst>
            </p:cNvPr>
            <p:cNvSpPr/>
            <p:nvPr/>
          </p:nvSpPr>
          <p:spPr>
            <a:xfrm>
              <a:off x="6862527" y="5052817"/>
              <a:ext cx="452673" cy="4869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Graphic 25" descr="Gauge">
              <a:extLst>
                <a:ext uri="{FF2B5EF4-FFF2-40B4-BE49-F238E27FC236}">
                  <a16:creationId xmlns:a16="http://schemas.microsoft.com/office/drawing/2014/main" id="{6B5422B5-808B-46A3-ADEF-FECB71D85E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6521573" y="4774829"/>
              <a:ext cx="914400" cy="914400"/>
            </a:xfrm>
            <a:prstGeom prst="rect">
              <a:avLst/>
            </a:prstGeom>
          </p:spPr>
        </p:pic>
      </p:grpSp>
      <p:sp>
        <p:nvSpPr>
          <p:cNvPr id="45" name="Arrow: Bent-Up 44">
            <a:extLst>
              <a:ext uri="{FF2B5EF4-FFF2-40B4-BE49-F238E27FC236}">
                <a16:creationId xmlns:a16="http://schemas.microsoft.com/office/drawing/2014/main" id="{B74A39E2-A66E-468C-8A76-94EB394D4E61}"/>
              </a:ext>
            </a:extLst>
          </p:cNvPr>
          <p:cNvSpPr/>
          <p:nvPr/>
        </p:nvSpPr>
        <p:spPr>
          <a:xfrm rot="5400000">
            <a:off x="2832165" y="2452678"/>
            <a:ext cx="1247870" cy="2168189"/>
          </a:xfrm>
          <a:prstGeom prst="bentUpArrow">
            <a:avLst>
              <a:gd name="adj1" fmla="val 6343"/>
              <a:gd name="adj2" fmla="val 10388"/>
              <a:gd name="adj3" fmla="val 1447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Arrow: Bent-Up 45">
            <a:extLst>
              <a:ext uri="{FF2B5EF4-FFF2-40B4-BE49-F238E27FC236}">
                <a16:creationId xmlns:a16="http://schemas.microsoft.com/office/drawing/2014/main" id="{F1C503C3-FB7A-433C-BF73-B70FF5BE5EBE}"/>
              </a:ext>
            </a:extLst>
          </p:cNvPr>
          <p:cNvSpPr/>
          <p:nvPr/>
        </p:nvSpPr>
        <p:spPr>
          <a:xfrm rot="16200000" flipH="1">
            <a:off x="7973147" y="2591499"/>
            <a:ext cx="1066799" cy="1709480"/>
          </a:xfrm>
          <a:prstGeom prst="bentUpArrow">
            <a:avLst>
              <a:gd name="adj1" fmla="val 8040"/>
              <a:gd name="adj2" fmla="val 11593"/>
              <a:gd name="adj3" fmla="val 1447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Arrow: Bent-Up 47">
            <a:extLst>
              <a:ext uri="{FF2B5EF4-FFF2-40B4-BE49-F238E27FC236}">
                <a16:creationId xmlns:a16="http://schemas.microsoft.com/office/drawing/2014/main" id="{8D6ECDD1-BFDA-4340-8A70-4A4216A55F87}"/>
              </a:ext>
            </a:extLst>
          </p:cNvPr>
          <p:cNvSpPr/>
          <p:nvPr/>
        </p:nvSpPr>
        <p:spPr>
          <a:xfrm>
            <a:off x="7651804" y="2912837"/>
            <a:ext cx="2701590" cy="1320498"/>
          </a:xfrm>
          <a:prstGeom prst="bentUpArrow">
            <a:avLst>
              <a:gd name="adj1" fmla="val 6343"/>
              <a:gd name="adj2" fmla="val 9081"/>
              <a:gd name="adj3" fmla="val 1447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Arrow: Bent-Up 48">
            <a:extLst>
              <a:ext uri="{FF2B5EF4-FFF2-40B4-BE49-F238E27FC236}">
                <a16:creationId xmlns:a16="http://schemas.microsoft.com/office/drawing/2014/main" id="{78F04E97-01F7-411C-AD2D-1A6563A08ACE}"/>
              </a:ext>
            </a:extLst>
          </p:cNvPr>
          <p:cNvSpPr/>
          <p:nvPr/>
        </p:nvSpPr>
        <p:spPr>
          <a:xfrm>
            <a:off x="4353844" y="4345656"/>
            <a:ext cx="940437" cy="1739255"/>
          </a:xfrm>
          <a:prstGeom prst="bentUpArrow">
            <a:avLst>
              <a:gd name="adj1" fmla="val 8323"/>
              <a:gd name="adj2" fmla="val 13358"/>
              <a:gd name="adj3" fmla="val 1645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Arrow: Bent-Up 50">
            <a:extLst>
              <a:ext uri="{FF2B5EF4-FFF2-40B4-BE49-F238E27FC236}">
                <a16:creationId xmlns:a16="http://schemas.microsoft.com/office/drawing/2014/main" id="{6EB3C72D-2F82-47A8-9A2F-B4DCC0FFB669}"/>
              </a:ext>
            </a:extLst>
          </p:cNvPr>
          <p:cNvSpPr/>
          <p:nvPr/>
        </p:nvSpPr>
        <p:spPr>
          <a:xfrm rot="16200000" flipH="1">
            <a:off x="3837514" y="4874082"/>
            <a:ext cx="1586619" cy="529766"/>
          </a:xfrm>
          <a:prstGeom prst="bentUpArrow">
            <a:avLst>
              <a:gd name="adj1" fmla="val 16597"/>
              <a:gd name="adj2" fmla="val 21044"/>
              <a:gd name="adj3" fmla="val 3156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Arrow: Bent-Up 52">
            <a:extLst>
              <a:ext uri="{FF2B5EF4-FFF2-40B4-BE49-F238E27FC236}">
                <a16:creationId xmlns:a16="http://schemas.microsoft.com/office/drawing/2014/main" id="{C807F24F-843B-41CF-AB1C-B2E517B0D8CC}"/>
              </a:ext>
            </a:extLst>
          </p:cNvPr>
          <p:cNvSpPr/>
          <p:nvPr/>
        </p:nvSpPr>
        <p:spPr>
          <a:xfrm rot="5400000">
            <a:off x="6181045" y="4874081"/>
            <a:ext cx="1586619" cy="529766"/>
          </a:xfrm>
          <a:prstGeom prst="bentUpArrow">
            <a:avLst>
              <a:gd name="adj1" fmla="val 16597"/>
              <a:gd name="adj2" fmla="val 21044"/>
              <a:gd name="adj3" fmla="val 3156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Arrow: Bent-Up 53">
            <a:extLst>
              <a:ext uri="{FF2B5EF4-FFF2-40B4-BE49-F238E27FC236}">
                <a16:creationId xmlns:a16="http://schemas.microsoft.com/office/drawing/2014/main" id="{BAF600B5-6334-44F2-BEFD-69C570AFC179}"/>
              </a:ext>
            </a:extLst>
          </p:cNvPr>
          <p:cNvSpPr/>
          <p:nvPr/>
        </p:nvSpPr>
        <p:spPr>
          <a:xfrm flipH="1">
            <a:off x="6295069" y="4345655"/>
            <a:ext cx="940437" cy="1739255"/>
          </a:xfrm>
          <a:prstGeom prst="bentUpArrow">
            <a:avLst>
              <a:gd name="adj1" fmla="val 8323"/>
              <a:gd name="adj2" fmla="val 13358"/>
              <a:gd name="adj3" fmla="val 1645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29E447B-7AFB-4605-832F-F51B481A8ECC}"/>
              </a:ext>
            </a:extLst>
          </p:cNvPr>
          <p:cNvSpPr txBox="1"/>
          <p:nvPr/>
        </p:nvSpPr>
        <p:spPr>
          <a:xfrm>
            <a:off x="1084397" y="4045175"/>
            <a:ext cx="2692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>
                <a:solidFill>
                  <a:srgbClr val="99CB38"/>
                </a:solidFill>
              </a:rPr>
              <a:t>publish sensor data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C990DFB-BA86-4159-8EE3-8A8CA6ECE529}"/>
              </a:ext>
            </a:extLst>
          </p:cNvPr>
          <p:cNvSpPr txBox="1"/>
          <p:nvPr/>
        </p:nvSpPr>
        <p:spPr>
          <a:xfrm>
            <a:off x="7489735" y="3038636"/>
            <a:ext cx="2692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>
                <a:solidFill>
                  <a:srgbClr val="99CB38"/>
                </a:solidFill>
              </a:rPr>
              <a:t>request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6C4E82B-3DF0-4CB7-9E63-FE48FB1CF888}"/>
              </a:ext>
            </a:extLst>
          </p:cNvPr>
          <p:cNvSpPr txBox="1"/>
          <p:nvPr/>
        </p:nvSpPr>
        <p:spPr>
          <a:xfrm>
            <a:off x="8890001" y="4214452"/>
            <a:ext cx="2692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>
                <a:solidFill>
                  <a:srgbClr val="99CB38"/>
                </a:solidFill>
              </a:rPr>
              <a:t>response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CFEBEAB-25D8-4C0F-B12D-77FD7C83F38D}"/>
              </a:ext>
            </a:extLst>
          </p:cNvPr>
          <p:cNvSpPr txBox="1"/>
          <p:nvPr/>
        </p:nvSpPr>
        <p:spPr>
          <a:xfrm>
            <a:off x="4200000" y="6034894"/>
            <a:ext cx="19341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>
                <a:solidFill>
                  <a:srgbClr val="99CB38"/>
                </a:solidFill>
              </a:rPr>
              <a:t>user authorization response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3998E94-D444-436D-A164-5B2D1D3F9BA9}"/>
              </a:ext>
            </a:extLst>
          </p:cNvPr>
          <p:cNvSpPr txBox="1"/>
          <p:nvPr/>
        </p:nvSpPr>
        <p:spPr>
          <a:xfrm>
            <a:off x="3044035" y="4490622"/>
            <a:ext cx="19341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>
                <a:solidFill>
                  <a:srgbClr val="99CB38"/>
                </a:solidFill>
              </a:rPr>
              <a:t>user authorization request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3C44E0D-6FB6-4CD0-87E6-81E9A409A415}"/>
              </a:ext>
            </a:extLst>
          </p:cNvPr>
          <p:cNvSpPr txBox="1"/>
          <p:nvPr/>
        </p:nvSpPr>
        <p:spPr>
          <a:xfrm>
            <a:off x="6443197" y="6034892"/>
            <a:ext cx="1309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>
                <a:solidFill>
                  <a:srgbClr val="99CB38"/>
                </a:solidFill>
              </a:rPr>
              <a:t>get real-time data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B2C8A80-6FC9-4654-A631-0D71CC313B4C}"/>
              </a:ext>
            </a:extLst>
          </p:cNvPr>
          <p:cNvSpPr txBox="1"/>
          <p:nvPr/>
        </p:nvSpPr>
        <p:spPr>
          <a:xfrm>
            <a:off x="6746986" y="4487764"/>
            <a:ext cx="1389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>
                <a:solidFill>
                  <a:srgbClr val="99CB38"/>
                </a:solidFill>
              </a:rPr>
              <a:t>post real-time data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073A61E-4D67-4C08-8D9E-42CFE2D12FCC}"/>
              </a:ext>
            </a:extLst>
          </p:cNvPr>
          <p:cNvSpPr txBox="1"/>
          <p:nvPr/>
        </p:nvSpPr>
        <p:spPr>
          <a:xfrm>
            <a:off x="3262923" y="31718"/>
            <a:ext cx="1765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</a:rPr>
              <a:t>Olatide O.</a:t>
            </a:r>
          </a:p>
        </p:txBody>
      </p:sp>
    </p:spTree>
    <p:extLst>
      <p:ext uri="{BB962C8B-B14F-4D97-AF65-F5344CB8AC3E}">
        <p14:creationId xmlns:p14="http://schemas.microsoft.com/office/powerpoint/2010/main" val="389562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8" grpId="0" animBg="1"/>
      <p:bldP spid="49" grpId="0" animBg="1"/>
      <p:bldP spid="51" grpId="0" animBg="1"/>
      <p:bldP spid="53" grpId="0" animBg="1"/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 Approach – Dashboard layer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9A626A-7C12-49D5-9B5D-79919AD95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14</a:t>
            </a:fld>
            <a:endParaRPr lang="en-US"/>
          </a:p>
        </p:txBody>
      </p:sp>
      <p:pic>
        <p:nvPicPr>
          <p:cNvPr id="36" name="Graphic 35" descr="Tablet">
            <a:extLst>
              <a:ext uri="{FF2B5EF4-FFF2-40B4-BE49-F238E27FC236}">
                <a16:creationId xmlns:a16="http://schemas.microsoft.com/office/drawing/2014/main" id="{BF70C6D7-C216-4AC6-9D85-0489589D5A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734" t="18540" r="5620" b="18540"/>
          <a:stretch/>
        </p:blipFill>
        <p:spPr>
          <a:xfrm>
            <a:off x="2819103" y="1877081"/>
            <a:ext cx="6532420" cy="4584857"/>
          </a:xfrm>
          <a:prstGeom prst="rect">
            <a:avLst/>
          </a:prstGeom>
        </p:spPr>
      </p:pic>
      <p:grpSp>
        <p:nvGrpSpPr>
          <p:cNvPr id="16" name="Group 94">
            <a:extLst>
              <a:ext uri="{FF2B5EF4-FFF2-40B4-BE49-F238E27FC236}">
                <a16:creationId xmlns:a16="http://schemas.microsoft.com/office/drawing/2014/main" id="{A148D7B1-E34F-4B4B-80DE-E1D62559ADF6}"/>
              </a:ext>
            </a:extLst>
          </p:cNvPr>
          <p:cNvGrpSpPr/>
          <p:nvPr/>
        </p:nvGrpSpPr>
        <p:grpSpPr>
          <a:xfrm>
            <a:off x="3512083" y="2594163"/>
            <a:ext cx="1252648" cy="928748"/>
            <a:chOff x="3867388" y="2902418"/>
            <a:chExt cx="1252648" cy="928748"/>
          </a:xfrm>
        </p:grpSpPr>
        <p:pic>
          <p:nvPicPr>
            <p:cNvPr id="3" name="Graphic 2" descr="Bar chart">
              <a:extLst>
                <a:ext uri="{FF2B5EF4-FFF2-40B4-BE49-F238E27FC236}">
                  <a16:creationId xmlns:a16="http://schemas.microsoft.com/office/drawing/2014/main" id="{33564C3D-37F2-4038-9486-BEC277E0A7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125311" y="2902418"/>
              <a:ext cx="718041" cy="718041"/>
            </a:xfrm>
            <a:prstGeom prst="rect">
              <a:avLst/>
            </a:prstGeom>
          </p:spPr>
        </p:pic>
        <p:sp>
          <p:nvSpPr>
            <p:cNvPr id="47" name="TextBox 96">
              <a:extLst>
                <a:ext uri="{FF2B5EF4-FFF2-40B4-BE49-F238E27FC236}">
                  <a16:creationId xmlns:a16="http://schemas.microsoft.com/office/drawing/2014/main" id="{D8946EE5-067B-4606-9937-B7528ABD9A88}"/>
                </a:ext>
              </a:extLst>
            </p:cNvPr>
            <p:cNvSpPr txBox="1"/>
            <p:nvPr/>
          </p:nvSpPr>
          <p:spPr>
            <a:xfrm>
              <a:off x="3867388" y="3523389"/>
              <a:ext cx="12526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rgbClr val="99CB38"/>
                  </a:solidFill>
                </a:rPr>
                <a:t>HEAD</a:t>
              </a:r>
            </a:p>
          </p:txBody>
        </p:sp>
      </p:grpSp>
      <p:grpSp>
        <p:nvGrpSpPr>
          <p:cNvPr id="14" name="Group 101">
            <a:extLst>
              <a:ext uri="{FF2B5EF4-FFF2-40B4-BE49-F238E27FC236}">
                <a16:creationId xmlns:a16="http://schemas.microsoft.com/office/drawing/2014/main" id="{FAD6FED7-14AB-4ECE-8982-6F0CCF9D1CD0}"/>
              </a:ext>
            </a:extLst>
          </p:cNvPr>
          <p:cNvGrpSpPr/>
          <p:nvPr/>
        </p:nvGrpSpPr>
        <p:grpSpPr>
          <a:xfrm>
            <a:off x="3589705" y="3640734"/>
            <a:ext cx="1252648" cy="935663"/>
            <a:chOff x="3935629" y="3620459"/>
            <a:chExt cx="1252648" cy="935663"/>
          </a:xfrm>
        </p:grpSpPr>
        <p:sp>
          <p:nvSpPr>
            <p:cNvPr id="40" name="TextBox 102">
              <a:extLst>
                <a:ext uri="{FF2B5EF4-FFF2-40B4-BE49-F238E27FC236}">
                  <a16:creationId xmlns:a16="http://schemas.microsoft.com/office/drawing/2014/main" id="{D9524B42-233A-4912-8294-6E26DAB77FBD}"/>
                </a:ext>
              </a:extLst>
            </p:cNvPr>
            <p:cNvSpPr txBox="1"/>
            <p:nvPr/>
          </p:nvSpPr>
          <p:spPr>
            <a:xfrm>
              <a:off x="3935629" y="4248345"/>
              <a:ext cx="12526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rgbClr val="99CB38"/>
                  </a:solidFill>
                </a:rPr>
                <a:t>UPPER TORSO</a:t>
              </a:r>
            </a:p>
          </p:txBody>
        </p:sp>
        <p:pic>
          <p:nvPicPr>
            <p:cNvPr id="50" name="Graphic 49" descr="Bar chart">
              <a:extLst>
                <a:ext uri="{FF2B5EF4-FFF2-40B4-BE49-F238E27FC236}">
                  <a16:creationId xmlns:a16="http://schemas.microsoft.com/office/drawing/2014/main" id="{A410DF09-7E8E-4AE6-B228-E214D35712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125311" y="3620459"/>
              <a:ext cx="718041" cy="718041"/>
            </a:xfrm>
            <a:prstGeom prst="rect">
              <a:avLst/>
            </a:prstGeom>
          </p:spPr>
        </p:pic>
      </p:grpSp>
      <p:grpSp>
        <p:nvGrpSpPr>
          <p:cNvPr id="11" name="Group 109">
            <a:extLst>
              <a:ext uri="{FF2B5EF4-FFF2-40B4-BE49-F238E27FC236}">
                <a16:creationId xmlns:a16="http://schemas.microsoft.com/office/drawing/2014/main" id="{0CF2F6E3-F086-4871-890B-237540649477}"/>
              </a:ext>
            </a:extLst>
          </p:cNvPr>
          <p:cNvGrpSpPr/>
          <p:nvPr/>
        </p:nvGrpSpPr>
        <p:grpSpPr>
          <a:xfrm>
            <a:off x="3502702" y="4666357"/>
            <a:ext cx="1252648" cy="933010"/>
            <a:chOff x="3851794" y="4284529"/>
            <a:chExt cx="1252648" cy="933010"/>
          </a:xfrm>
        </p:grpSpPr>
        <p:sp>
          <p:nvSpPr>
            <p:cNvPr id="44" name="TextBox 110">
              <a:extLst>
                <a:ext uri="{FF2B5EF4-FFF2-40B4-BE49-F238E27FC236}">
                  <a16:creationId xmlns:a16="http://schemas.microsoft.com/office/drawing/2014/main" id="{CB48C50D-DEA4-4416-99F8-68A975FEB5AC}"/>
                </a:ext>
              </a:extLst>
            </p:cNvPr>
            <p:cNvSpPr txBox="1"/>
            <p:nvPr/>
          </p:nvSpPr>
          <p:spPr>
            <a:xfrm>
              <a:off x="3851794" y="4909762"/>
              <a:ext cx="12526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rgbClr val="99CB38"/>
                  </a:solidFill>
                </a:rPr>
                <a:t>ARMS</a:t>
              </a:r>
            </a:p>
          </p:txBody>
        </p:sp>
        <p:pic>
          <p:nvPicPr>
            <p:cNvPr id="52" name="Graphic 51" descr="Bar chart">
              <a:extLst>
                <a:ext uri="{FF2B5EF4-FFF2-40B4-BE49-F238E27FC236}">
                  <a16:creationId xmlns:a16="http://schemas.microsoft.com/office/drawing/2014/main" id="{8C93F336-1C9D-4563-B002-67BF4F83AE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125311" y="4284529"/>
              <a:ext cx="718041" cy="718041"/>
            </a:xfrm>
            <a:prstGeom prst="rect">
              <a:avLst/>
            </a:prstGeom>
          </p:spPr>
        </p:pic>
      </p:grpSp>
      <p:grpSp>
        <p:nvGrpSpPr>
          <p:cNvPr id="7" name="Group 116">
            <a:extLst>
              <a:ext uri="{FF2B5EF4-FFF2-40B4-BE49-F238E27FC236}">
                <a16:creationId xmlns:a16="http://schemas.microsoft.com/office/drawing/2014/main" id="{AF225900-1231-4EDC-AE62-3B299AA88FA6}"/>
              </a:ext>
            </a:extLst>
          </p:cNvPr>
          <p:cNvGrpSpPr/>
          <p:nvPr/>
        </p:nvGrpSpPr>
        <p:grpSpPr>
          <a:xfrm>
            <a:off x="7304995" y="2890975"/>
            <a:ext cx="1252648" cy="1176010"/>
            <a:chOff x="8101171" y="3261438"/>
            <a:chExt cx="1252648" cy="1176010"/>
          </a:xfrm>
        </p:grpSpPr>
        <p:pic>
          <p:nvPicPr>
            <p:cNvPr id="6" name="Graphic 5" descr="Gauge">
              <a:extLst>
                <a:ext uri="{FF2B5EF4-FFF2-40B4-BE49-F238E27FC236}">
                  <a16:creationId xmlns:a16="http://schemas.microsoft.com/office/drawing/2014/main" id="{BC04945F-0ABE-4689-AFDE-9183FEDD35B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270295" y="3261438"/>
              <a:ext cx="914400" cy="914400"/>
            </a:xfrm>
            <a:prstGeom prst="rect">
              <a:avLst/>
            </a:prstGeom>
          </p:spPr>
        </p:pic>
        <p:sp>
          <p:nvSpPr>
            <p:cNvPr id="62" name="TextBox 118">
              <a:extLst>
                <a:ext uri="{FF2B5EF4-FFF2-40B4-BE49-F238E27FC236}">
                  <a16:creationId xmlns:a16="http://schemas.microsoft.com/office/drawing/2014/main" id="{61B273A0-7901-453E-8609-C888A422C972}"/>
                </a:ext>
              </a:extLst>
            </p:cNvPr>
            <p:cNvSpPr txBox="1"/>
            <p:nvPr/>
          </p:nvSpPr>
          <p:spPr>
            <a:xfrm>
              <a:off x="8101171" y="3914228"/>
              <a:ext cx="1252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rgbClr val="99CB38"/>
                  </a:solidFill>
                </a:rPr>
                <a:t>CONCUSSION</a:t>
              </a:r>
            </a:p>
            <a:p>
              <a:pPr algn="ctr"/>
              <a:r>
                <a:rPr lang="en-US" sz="1400">
                  <a:solidFill>
                    <a:srgbClr val="99CB38"/>
                  </a:solidFill>
                </a:rPr>
                <a:t>RATING</a:t>
              </a:r>
            </a:p>
          </p:txBody>
        </p:sp>
      </p:grpSp>
      <p:grpSp>
        <p:nvGrpSpPr>
          <p:cNvPr id="10" name="Group 122">
            <a:extLst>
              <a:ext uri="{FF2B5EF4-FFF2-40B4-BE49-F238E27FC236}">
                <a16:creationId xmlns:a16="http://schemas.microsoft.com/office/drawing/2014/main" id="{1A961670-CD3A-4F6F-9A2C-F1CC8F4B74EB}"/>
              </a:ext>
            </a:extLst>
          </p:cNvPr>
          <p:cNvGrpSpPr/>
          <p:nvPr/>
        </p:nvGrpSpPr>
        <p:grpSpPr>
          <a:xfrm>
            <a:off x="7304995" y="4119197"/>
            <a:ext cx="1252648" cy="1176010"/>
            <a:chOff x="8101171" y="4489660"/>
            <a:chExt cx="1252648" cy="1176010"/>
          </a:xfrm>
        </p:grpSpPr>
        <p:pic>
          <p:nvPicPr>
            <p:cNvPr id="63" name="Graphic 62" descr="Gauge">
              <a:extLst>
                <a:ext uri="{FF2B5EF4-FFF2-40B4-BE49-F238E27FC236}">
                  <a16:creationId xmlns:a16="http://schemas.microsoft.com/office/drawing/2014/main" id="{809056D7-DF70-435E-9381-3199D51D915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 flipH="1">
              <a:off x="8270295" y="4489660"/>
              <a:ext cx="914400" cy="914400"/>
            </a:xfrm>
            <a:prstGeom prst="rect">
              <a:avLst/>
            </a:prstGeom>
          </p:spPr>
        </p:pic>
        <p:sp>
          <p:nvSpPr>
            <p:cNvPr id="64" name="TextBox 124">
              <a:extLst>
                <a:ext uri="{FF2B5EF4-FFF2-40B4-BE49-F238E27FC236}">
                  <a16:creationId xmlns:a16="http://schemas.microsoft.com/office/drawing/2014/main" id="{55B1C8B4-6F3E-460D-ACE9-DDE855A7FE67}"/>
                </a:ext>
              </a:extLst>
            </p:cNvPr>
            <p:cNvSpPr txBox="1"/>
            <p:nvPr/>
          </p:nvSpPr>
          <p:spPr>
            <a:xfrm>
              <a:off x="8101171" y="5142450"/>
              <a:ext cx="12526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rgbClr val="99CB38"/>
                  </a:solidFill>
                </a:rPr>
                <a:t>HEART RATE</a:t>
              </a:r>
            </a:p>
            <a:p>
              <a:pPr algn="ctr"/>
              <a:r>
                <a:rPr lang="en-US" sz="1400">
                  <a:solidFill>
                    <a:srgbClr val="99CB38"/>
                  </a:solidFill>
                </a:rPr>
                <a:t>RATING</a:t>
              </a:r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772D4D04-E21C-4E69-A544-E82C03F50758}"/>
              </a:ext>
            </a:extLst>
          </p:cNvPr>
          <p:cNvSpPr txBox="1"/>
          <p:nvPr/>
        </p:nvSpPr>
        <p:spPr>
          <a:xfrm>
            <a:off x="5189569" y="5236021"/>
            <a:ext cx="17858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>
                <a:solidFill>
                  <a:srgbClr val="99CB38"/>
                </a:solidFill>
              </a:rPr>
              <a:t>OVERALL STATUS</a:t>
            </a:r>
          </a:p>
          <a:p>
            <a:pPr algn="ctr"/>
            <a:r>
              <a:rPr lang="en-US" sz="1600" b="1">
                <a:solidFill>
                  <a:srgbClr val="99CB38"/>
                </a:solidFill>
              </a:rPr>
              <a:t>65%</a:t>
            </a:r>
            <a:r>
              <a:rPr lang="en-US" sz="1400">
                <a:solidFill>
                  <a:srgbClr val="99CB38"/>
                </a:solidFill>
              </a:rPr>
              <a:t> | </a:t>
            </a:r>
            <a:r>
              <a:rPr lang="en-US" sz="1400">
                <a:solidFill>
                  <a:srgbClr val="99CB38"/>
                </a:solidFill>
                <a:highlight>
                  <a:srgbClr val="000000"/>
                </a:highlight>
              </a:rPr>
              <a:t> </a:t>
            </a:r>
            <a:r>
              <a:rPr lang="en-US" sz="1400">
                <a:highlight>
                  <a:srgbClr val="000000"/>
                </a:highlight>
              </a:rPr>
              <a:t>_</a:t>
            </a:r>
            <a:r>
              <a:rPr lang="en-US" sz="1600" b="1" i="1" u="sng">
                <a:solidFill>
                  <a:srgbClr val="FF0000"/>
                </a:solidFill>
                <a:highlight>
                  <a:srgbClr val="000000"/>
                </a:highlight>
              </a:rPr>
              <a:t>CRITICAL</a:t>
            </a:r>
            <a:r>
              <a:rPr lang="en-US" sz="1600" b="1" i="1" u="sng">
                <a:highlight>
                  <a:srgbClr val="000000"/>
                </a:highlight>
              </a:rPr>
              <a:t>_ </a:t>
            </a:r>
            <a:endParaRPr lang="en-US" sz="1400" b="1" i="1" u="sng">
              <a:highlight>
                <a:srgbClr val="000000"/>
              </a:highlight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6FDF69F-3152-4C1C-ADCB-0D0270985A21}"/>
              </a:ext>
            </a:extLst>
          </p:cNvPr>
          <p:cNvSpPr txBox="1"/>
          <p:nvPr/>
        </p:nvSpPr>
        <p:spPr>
          <a:xfrm>
            <a:off x="5305917" y="2804414"/>
            <a:ext cx="1553171" cy="307777"/>
          </a:xfrm>
          <a:prstGeom prst="rect">
            <a:avLst/>
          </a:prstGeom>
          <a:solidFill>
            <a:srgbClr val="99CB3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>
                <a:solidFill>
                  <a:srgbClr val="FFFFFF"/>
                </a:solidFill>
              </a:rPr>
              <a:t>MAURICE  7</a:t>
            </a: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AA59A414-DBEB-4E10-B65B-6442A3BC4273}"/>
              </a:ext>
            </a:extLst>
          </p:cNvPr>
          <p:cNvSpPr>
            <a:spLocks noChangeAspect="1"/>
          </p:cNvSpPr>
          <p:nvPr/>
        </p:nvSpPr>
        <p:spPr>
          <a:xfrm>
            <a:off x="5625302" y="3197948"/>
            <a:ext cx="914400" cy="2032341"/>
          </a:xfrm>
          <a:custGeom>
            <a:avLst/>
            <a:gdLst>
              <a:gd name="connsiteX0" fmla="*/ 330610 w 1279418"/>
              <a:gd name="connsiteY0" fmla="*/ 630871 h 2843630"/>
              <a:gd name="connsiteX1" fmla="*/ 950643 w 1279418"/>
              <a:gd name="connsiteY1" fmla="*/ 630871 h 2843630"/>
              <a:gd name="connsiteX2" fmla="*/ 1115094 w 1279418"/>
              <a:gd name="connsiteY2" fmla="*/ 739877 h 2843630"/>
              <a:gd name="connsiteX3" fmla="*/ 1118085 w 1279418"/>
              <a:gd name="connsiteY3" fmla="*/ 754690 h 2843630"/>
              <a:gd name="connsiteX4" fmla="*/ 1127860 w 1279418"/>
              <a:gd name="connsiteY4" fmla="*/ 779369 h 2843630"/>
              <a:gd name="connsiteX5" fmla="*/ 1277697 w 1279418"/>
              <a:gd name="connsiteY5" fmla="*/ 1612696 h 2843630"/>
              <a:gd name="connsiteX6" fmla="*/ 1190578 w 1279418"/>
              <a:gd name="connsiteY6" fmla="*/ 1738012 h 2843630"/>
              <a:gd name="connsiteX7" fmla="*/ 1065262 w 1279418"/>
              <a:gd name="connsiteY7" fmla="*/ 1650893 h 2843630"/>
              <a:gd name="connsiteX8" fmla="*/ 946038 w 1279418"/>
              <a:gd name="connsiteY8" fmla="*/ 987825 h 2843630"/>
              <a:gd name="connsiteX9" fmla="*/ 942594 w 1279418"/>
              <a:gd name="connsiteY9" fmla="*/ 987825 h 2843630"/>
              <a:gd name="connsiteX10" fmla="*/ 942594 w 1279418"/>
              <a:gd name="connsiteY10" fmla="*/ 1501242 h 2843630"/>
              <a:gd name="connsiteX11" fmla="*/ 942594 w 1279418"/>
              <a:gd name="connsiteY11" fmla="*/ 1845442 h 2843630"/>
              <a:gd name="connsiteX12" fmla="*/ 942594 w 1279418"/>
              <a:gd name="connsiteY12" fmla="*/ 2722978 h 2843630"/>
              <a:gd name="connsiteX13" fmla="*/ 821942 w 1279418"/>
              <a:gd name="connsiteY13" fmla="*/ 2843630 h 2843630"/>
              <a:gd name="connsiteX14" fmla="*/ 816225 w 1279418"/>
              <a:gd name="connsiteY14" fmla="*/ 2843630 h 2843630"/>
              <a:gd name="connsiteX15" fmla="*/ 695573 w 1279418"/>
              <a:gd name="connsiteY15" fmla="*/ 2722978 h 2843630"/>
              <a:gd name="connsiteX16" fmla="*/ 695573 w 1279418"/>
              <a:gd name="connsiteY16" fmla="*/ 1845442 h 2843630"/>
              <a:gd name="connsiteX17" fmla="*/ 584764 w 1279418"/>
              <a:gd name="connsiteY17" fmla="*/ 1845442 h 2843630"/>
              <a:gd name="connsiteX18" fmla="*/ 584764 w 1279418"/>
              <a:gd name="connsiteY18" fmla="*/ 2722978 h 2843630"/>
              <a:gd name="connsiteX19" fmla="*/ 464112 w 1279418"/>
              <a:gd name="connsiteY19" fmla="*/ 2843630 h 2843630"/>
              <a:gd name="connsiteX20" fmla="*/ 458395 w 1279418"/>
              <a:gd name="connsiteY20" fmla="*/ 2843630 h 2843630"/>
              <a:gd name="connsiteX21" fmla="*/ 337743 w 1279418"/>
              <a:gd name="connsiteY21" fmla="*/ 2722978 h 2843630"/>
              <a:gd name="connsiteX22" fmla="*/ 337743 w 1279418"/>
              <a:gd name="connsiteY22" fmla="*/ 1845442 h 2843630"/>
              <a:gd name="connsiteX23" fmla="*/ 337743 w 1279418"/>
              <a:gd name="connsiteY23" fmla="*/ 1845442 h 2843630"/>
              <a:gd name="connsiteX24" fmla="*/ 337743 w 1279418"/>
              <a:gd name="connsiteY24" fmla="*/ 987825 h 2843630"/>
              <a:gd name="connsiteX25" fmla="*/ 333380 w 1279418"/>
              <a:gd name="connsiteY25" fmla="*/ 987825 h 2843630"/>
              <a:gd name="connsiteX26" fmla="*/ 214156 w 1279418"/>
              <a:gd name="connsiteY26" fmla="*/ 1650893 h 2843630"/>
              <a:gd name="connsiteX27" fmla="*/ 88840 w 1279418"/>
              <a:gd name="connsiteY27" fmla="*/ 1738012 h 2843630"/>
              <a:gd name="connsiteX28" fmla="*/ 1721 w 1279418"/>
              <a:gd name="connsiteY28" fmla="*/ 1612696 h 2843630"/>
              <a:gd name="connsiteX29" fmla="*/ 151558 w 1279418"/>
              <a:gd name="connsiteY29" fmla="*/ 779369 h 2843630"/>
              <a:gd name="connsiteX30" fmla="*/ 165076 w 1279418"/>
              <a:gd name="connsiteY30" fmla="*/ 745240 h 2843630"/>
              <a:gd name="connsiteX31" fmla="*/ 166159 w 1279418"/>
              <a:gd name="connsiteY31" fmla="*/ 739877 h 2843630"/>
              <a:gd name="connsiteX32" fmla="*/ 330610 w 1279418"/>
              <a:gd name="connsiteY32" fmla="*/ 630871 h 2843630"/>
              <a:gd name="connsiteX33" fmla="*/ 631229 w 1279418"/>
              <a:gd name="connsiteY33" fmla="*/ 0 h 2843630"/>
              <a:gd name="connsiteX34" fmla="*/ 930644 w 1279418"/>
              <a:gd name="connsiteY34" fmla="*/ 299414 h 2843630"/>
              <a:gd name="connsiteX35" fmla="*/ 631229 w 1279418"/>
              <a:gd name="connsiteY35" fmla="*/ 598828 h 2843630"/>
              <a:gd name="connsiteX36" fmla="*/ 331814 w 1279418"/>
              <a:gd name="connsiteY36" fmla="*/ 299414 h 2843630"/>
              <a:gd name="connsiteX37" fmla="*/ 631229 w 1279418"/>
              <a:gd name="connsiteY37" fmla="*/ 0 h 2843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79418" h="2843630">
                <a:moveTo>
                  <a:pt x="330610" y="630871"/>
                </a:moveTo>
                <a:lnTo>
                  <a:pt x="950643" y="630871"/>
                </a:lnTo>
                <a:cubicBezTo>
                  <a:pt x="1024571" y="630871"/>
                  <a:pt x="1088000" y="675819"/>
                  <a:pt x="1115094" y="739877"/>
                </a:cubicBezTo>
                <a:lnTo>
                  <a:pt x="1118085" y="754690"/>
                </a:lnTo>
                <a:lnTo>
                  <a:pt x="1127860" y="779369"/>
                </a:lnTo>
                <a:lnTo>
                  <a:pt x="1277697" y="1612696"/>
                </a:lnTo>
                <a:cubicBezTo>
                  <a:pt x="1288245" y="1671358"/>
                  <a:pt x="1249241" y="1727464"/>
                  <a:pt x="1190578" y="1738012"/>
                </a:cubicBezTo>
                <a:cubicBezTo>
                  <a:pt x="1131916" y="1748560"/>
                  <a:pt x="1075810" y="1709555"/>
                  <a:pt x="1065262" y="1650893"/>
                </a:cubicBezTo>
                <a:lnTo>
                  <a:pt x="946038" y="987825"/>
                </a:lnTo>
                <a:lnTo>
                  <a:pt x="942594" y="987825"/>
                </a:lnTo>
                <a:lnTo>
                  <a:pt x="942594" y="1501242"/>
                </a:lnTo>
                <a:lnTo>
                  <a:pt x="942594" y="1845442"/>
                </a:lnTo>
                <a:lnTo>
                  <a:pt x="942594" y="2722978"/>
                </a:lnTo>
                <a:cubicBezTo>
                  <a:pt x="942594" y="2789612"/>
                  <a:pt x="888576" y="2843630"/>
                  <a:pt x="821942" y="2843630"/>
                </a:cubicBezTo>
                <a:lnTo>
                  <a:pt x="816225" y="2843630"/>
                </a:lnTo>
                <a:cubicBezTo>
                  <a:pt x="749591" y="2843630"/>
                  <a:pt x="695573" y="2789612"/>
                  <a:pt x="695573" y="2722978"/>
                </a:cubicBezTo>
                <a:lnTo>
                  <a:pt x="695573" y="1845442"/>
                </a:lnTo>
                <a:lnTo>
                  <a:pt x="584764" y="1845442"/>
                </a:lnTo>
                <a:lnTo>
                  <a:pt x="584764" y="2722978"/>
                </a:lnTo>
                <a:cubicBezTo>
                  <a:pt x="584764" y="2789612"/>
                  <a:pt x="530746" y="2843630"/>
                  <a:pt x="464112" y="2843630"/>
                </a:cubicBezTo>
                <a:lnTo>
                  <a:pt x="458395" y="2843630"/>
                </a:lnTo>
                <a:cubicBezTo>
                  <a:pt x="391761" y="2843630"/>
                  <a:pt x="337743" y="2789612"/>
                  <a:pt x="337743" y="2722978"/>
                </a:cubicBezTo>
                <a:lnTo>
                  <a:pt x="337743" y="1845442"/>
                </a:lnTo>
                <a:lnTo>
                  <a:pt x="337743" y="1845442"/>
                </a:lnTo>
                <a:lnTo>
                  <a:pt x="337743" y="987825"/>
                </a:lnTo>
                <a:lnTo>
                  <a:pt x="333380" y="987825"/>
                </a:lnTo>
                <a:lnTo>
                  <a:pt x="214156" y="1650893"/>
                </a:lnTo>
                <a:cubicBezTo>
                  <a:pt x="203608" y="1709555"/>
                  <a:pt x="147502" y="1748560"/>
                  <a:pt x="88840" y="1738012"/>
                </a:cubicBezTo>
                <a:cubicBezTo>
                  <a:pt x="30177" y="1727464"/>
                  <a:pt x="-8827" y="1671358"/>
                  <a:pt x="1721" y="1612696"/>
                </a:cubicBezTo>
                <a:lnTo>
                  <a:pt x="151558" y="779369"/>
                </a:lnTo>
                <a:lnTo>
                  <a:pt x="165076" y="745240"/>
                </a:lnTo>
                <a:lnTo>
                  <a:pt x="166159" y="739877"/>
                </a:lnTo>
                <a:cubicBezTo>
                  <a:pt x="193253" y="675819"/>
                  <a:pt x="256682" y="630871"/>
                  <a:pt x="330610" y="630871"/>
                </a:cubicBezTo>
                <a:close/>
                <a:moveTo>
                  <a:pt x="631229" y="0"/>
                </a:moveTo>
                <a:cubicBezTo>
                  <a:pt x="796591" y="0"/>
                  <a:pt x="930644" y="134052"/>
                  <a:pt x="930644" y="299414"/>
                </a:cubicBezTo>
                <a:cubicBezTo>
                  <a:pt x="930644" y="464776"/>
                  <a:pt x="796591" y="598828"/>
                  <a:pt x="631229" y="598828"/>
                </a:cubicBezTo>
                <a:cubicBezTo>
                  <a:pt x="465867" y="598828"/>
                  <a:pt x="331814" y="464776"/>
                  <a:pt x="331814" y="299414"/>
                </a:cubicBezTo>
                <a:cubicBezTo>
                  <a:pt x="331814" y="134052"/>
                  <a:pt x="465867" y="0"/>
                  <a:pt x="631229" y="0"/>
                </a:cubicBezTo>
                <a:close/>
              </a:path>
            </a:pathLst>
          </a:custGeom>
          <a:gradFill>
            <a:gsLst>
              <a:gs pos="10000">
                <a:srgbClr val="FF0000"/>
              </a:gs>
              <a:gs pos="50000">
                <a:srgbClr val="FFC000"/>
              </a:gs>
              <a:gs pos="35000">
                <a:schemeClr val="bg1"/>
              </a:gs>
              <a:gs pos="65000">
                <a:srgbClr val="99CB38"/>
              </a:gs>
            </a:gsLst>
            <a:lin ang="5400000" scaled="1"/>
          </a:gradFill>
          <a:ln w="31750">
            <a:solidFill>
              <a:schemeClr val="tx1"/>
            </a:solidFill>
            <a:round/>
            <a:headEnd/>
            <a:tailEnd/>
          </a:ln>
        </p:spPr>
        <p:txBody>
          <a:bodyPr vert="horz" wrap="square" lIns="93252" tIns="46627" rIns="93252" bIns="46627" numCol="1" anchor="t" anchorCtr="0" compatLnSpc="1">
            <a:prstTxWarp prst="textNoShape">
              <a:avLst/>
            </a:prstTxWarp>
          </a:bodyPr>
          <a:lstStyle/>
          <a:p>
            <a:pPr defTabSz="932518"/>
            <a:endParaRPr lang="en-US" sz="1938">
              <a:solidFill>
                <a:prstClr val="black"/>
              </a:solidFill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AF648E53-27BA-4BE8-BF5F-9B5650855D5A}"/>
              </a:ext>
            </a:extLst>
          </p:cNvPr>
          <p:cNvSpPr txBox="1"/>
          <p:nvPr/>
        </p:nvSpPr>
        <p:spPr>
          <a:xfrm>
            <a:off x="9480373" y="3077706"/>
            <a:ext cx="2498924" cy="615553"/>
          </a:xfrm>
          <a:prstGeom prst="rect">
            <a:avLst/>
          </a:prstGeom>
          <a:noFill/>
          <a:ln>
            <a:solidFill>
              <a:srgbClr val="99CB38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/>
              <a:t>Cumulative sensor data</a:t>
            </a:r>
          </a:p>
          <a:p>
            <a:pPr algn="ctr"/>
            <a:r>
              <a:rPr lang="en-US" sz="1600" i="1">
                <a:solidFill>
                  <a:srgbClr val="99CB38"/>
                </a:solidFill>
              </a:rPr>
              <a:t>(Concussion, Heart rate) 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734A536A-C60D-4FB6-A378-496522DE8C33}"/>
              </a:ext>
            </a:extLst>
          </p:cNvPr>
          <p:cNvSpPr/>
          <p:nvPr/>
        </p:nvSpPr>
        <p:spPr>
          <a:xfrm>
            <a:off x="8519410" y="3809813"/>
            <a:ext cx="122842" cy="98737"/>
          </a:xfrm>
          <a:prstGeom prst="ellipse">
            <a:avLst/>
          </a:prstGeom>
          <a:solidFill>
            <a:srgbClr val="FFFF00">
              <a:alpha val="70000"/>
            </a:srgbClr>
          </a:solidFill>
          <a:ln w="50800">
            <a:solidFill>
              <a:srgbClr val="99C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DF1A315B-59E8-4F01-B812-82B1B3F900E3}"/>
              </a:ext>
            </a:extLst>
          </p:cNvPr>
          <p:cNvCxnSpPr>
            <a:cxnSpLocks/>
            <a:stCxn id="68" idx="1"/>
            <a:endCxn id="69" idx="6"/>
          </p:cNvCxnSpPr>
          <p:nvPr/>
        </p:nvCxnSpPr>
        <p:spPr>
          <a:xfrm flipH="1">
            <a:off x="8642252" y="3385483"/>
            <a:ext cx="838121" cy="473699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Oval 70">
            <a:extLst>
              <a:ext uri="{FF2B5EF4-FFF2-40B4-BE49-F238E27FC236}">
                <a16:creationId xmlns:a16="http://schemas.microsoft.com/office/drawing/2014/main" id="{503EC9F7-FB13-4251-8FCE-187594665F0D}"/>
              </a:ext>
            </a:extLst>
          </p:cNvPr>
          <p:cNvSpPr/>
          <p:nvPr/>
        </p:nvSpPr>
        <p:spPr>
          <a:xfrm>
            <a:off x="8519410" y="4943716"/>
            <a:ext cx="122842" cy="98737"/>
          </a:xfrm>
          <a:prstGeom prst="ellipse">
            <a:avLst/>
          </a:prstGeom>
          <a:solidFill>
            <a:srgbClr val="FFFF00">
              <a:alpha val="70000"/>
            </a:srgbClr>
          </a:solidFill>
          <a:ln w="50800">
            <a:solidFill>
              <a:srgbClr val="99C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ECB5A927-7BF1-4079-A8DE-A75D55706056}"/>
              </a:ext>
            </a:extLst>
          </p:cNvPr>
          <p:cNvCxnSpPr>
            <a:cxnSpLocks/>
            <a:stCxn id="68" idx="1"/>
            <a:endCxn id="71" idx="7"/>
          </p:cNvCxnSpPr>
          <p:nvPr/>
        </p:nvCxnSpPr>
        <p:spPr>
          <a:xfrm flipH="1">
            <a:off x="8624262" y="3385483"/>
            <a:ext cx="856111" cy="1572693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8F195A9C-B714-4248-9CE0-BA00154E67B6}"/>
              </a:ext>
            </a:extLst>
          </p:cNvPr>
          <p:cNvSpPr txBox="1"/>
          <p:nvPr/>
        </p:nvSpPr>
        <p:spPr>
          <a:xfrm>
            <a:off x="272912" y="3851669"/>
            <a:ext cx="2498924" cy="615553"/>
          </a:xfrm>
          <a:prstGeom prst="rect">
            <a:avLst/>
          </a:prstGeom>
          <a:noFill/>
          <a:ln>
            <a:solidFill>
              <a:srgbClr val="99CB38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/>
              <a:t>Real-time sensor data</a:t>
            </a:r>
          </a:p>
          <a:p>
            <a:pPr algn="ctr"/>
            <a:r>
              <a:rPr lang="en-US" sz="1600" i="1">
                <a:solidFill>
                  <a:srgbClr val="99CB38"/>
                </a:solidFill>
              </a:rPr>
              <a:t>(Force, Impact) </a:t>
            </a: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F22E92F5-7692-4BB8-AF15-00F86B876784}"/>
              </a:ext>
            </a:extLst>
          </p:cNvPr>
          <p:cNvSpPr/>
          <p:nvPr/>
        </p:nvSpPr>
        <p:spPr>
          <a:xfrm>
            <a:off x="3653377" y="4110057"/>
            <a:ext cx="122842" cy="98737"/>
          </a:xfrm>
          <a:prstGeom prst="ellipse">
            <a:avLst/>
          </a:prstGeom>
          <a:solidFill>
            <a:srgbClr val="FFFF00">
              <a:alpha val="70000"/>
            </a:srgbClr>
          </a:solidFill>
          <a:ln w="50800">
            <a:solidFill>
              <a:srgbClr val="99C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F649DD03-6C82-4C4F-9190-4549C1E6BFFC}"/>
              </a:ext>
            </a:extLst>
          </p:cNvPr>
          <p:cNvCxnSpPr>
            <a:cxnSpLocks/>
            <a:stCxn id="79" idx="3"/>
            <a:endCxn id="80" idx="2"/>
          </p:cNvCxnSpPr>
          <p:nvPr/>
        </p:nvCxnSpPr>
        <p:spPr>
          <a:xfrm flipV="1">
            <a:off x="2771836" y="4159426"/>
            <a:ext cx="881541" cy="20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Oval 84">
            <a:extLst>
              <a:ext uri="{FF2B5EF4-FFF2-40B4-BE49-F238E27FC236}">
                <a16:creationId xmlns:a16="http://schemas.microsoft.com/office/drawing/2014/main" id="{7DC3D44C-1B02-4885-8259-157CFDF468ED}"/>
              </a:ext>
            </a:extLst>
          </p:cNvPr>
          <p:cNvSpPr/>
          <p:nvPr/>
        </p:nvSpPr>
        <p:spPr>
          <a:xfrm>
            <a:off x="3652347" y="5154914"/>
            <a:ext cx="122842" cy="98737"/>
          </a:xfrm>
          <a:prstGeom prst="ellipse">
            <a:avLst/>
          </a:prstGeom>
          <a:solidFill>
            <a:srgbClr val="FFFF00">
              <a:alpha val="70000"/>
            </a:srgbClr>
          </a:solidFill>
          <a:ln w="50800">
            <a:solidFill>
              <a:srgbClr val="99C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A1D3C5D4-FDDF-42B0-8784-75012CD2B38E}"/>
              </a:ext>
            </a:extLst>
          </p:cNvPr>
          <p:cNvCxnSpPr>
            <a:cxnSpLocks/>
            <a:stCxn id="79" idx="3"/>
            <a:endCxn id="85" idx="1"/>
          </p:cNvCxnSpPr>
          <p:nvPr/>
        </p:nvCxnSpPr>
        <p:spPr>
          <a:xfrm>
            <a:off x="2771836" y="4159446"/>
            <a:ext cx="898501" cy="1009928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Oval 89">
            <a:extLst>
              <a:ext uri="{FF2B5EF4-FFF2-40B4-BE49-F238E27FC236}">
                <a16:creationId xmlns:a16="http://schemas.microsoft.com/office/drawing/2014/main" id="{33F02A19-6B49-4936-9756-CFED3F3361BE}"/>
              </a:ext>
            </a:extLst>
          </p:cNvPr>
          <p:cNvSpPr/>
          <p:nvPr/>
        </p:nvSpPr>
        <p:spPr>
          <a:xfrm>
            <a:off x="3656545" y="3077706"/>
            <a:ext cx="122842" cy="98737"/>
          </a:xfrm>
          <a:prstGeom prst="ellipse">
            <a:avLst/>
          </a:prstGeom>
          <a:solidFill>
            <a:srgbClr val="FFFF00">
              <a:alpha val="70000"/>
            </a:srgbClr>
          </a:solidFill>
          <a:ln w="50800">
            <a:solidFill>
              <a:srgbClr val="99C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3B1E1455-CE75-47EA-B6FE-5ECA5185D760}"/>
              </a:ext>
            </a:extLst>
          </p:cNvPr>
          <p:cNvCxnSpPr>
            <a:cxnSpLocks/>
            <a:stCxn id="79" idx="3"/>
            <a:endCxn id="90" idx="3"/>
          </p:cNvCxnSpPr>
          <p:nvPr/>
        </p:nvCxnSpPr>
        <p:spPr>
          <a:xfrm flipV="1">
            <a:off x="2771836" y="3161983"/>
            <a:ext cx="902699" cy="997463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54998C08-076E-4B6C-BA06-69BC95BD02BD}"/>
              </a:ext>
            </a:extLst>
          </p:cNvPr>
          <p:cNvSpPr txBox="1"/>
          <p:nvPr/>
        </p:nvSpPr>
        <p:spPr>
          <a:xfrm>
            <a:off x="9430052" y="5376497"/>
            <a:ext cx="2592951" cy="615553"/>
          </a:xfrm>
          <a:prstGeom prst="rect">
            <a:avLst/>
          </a:prstGeom>
          <a:noFill/>
          <a:ln>
            <a:solidFill>
              <a:srgbClr val="99CB38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/>
              <a:t>Weighted data</a:t>
            </a:r>
          </a:p>
          <a:p>
            <a:pPr algn="ctr"/>
            <a:r>
              <a:rPr lang="en-US" sz="1600" i="1">
                <a:solidFill>
                  <a:srgbClr val="99CB38"/>
                </a:solidFill>
              </a:rPr>
              <a:t>(Overall status) </a:t>
            </a:r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078D399C-1BA9-4F9F-AEEE-076C110CCC79}"/>
              </a:ext>
            </a:extLst>
          </p:cNvPr>
          <p:cNvSpPr/>
          <p:nvPr/>
        </p:nvSpPr>
        <p:spPr>
          <a:xfrm>
            <a:off x="7075018" y="5628653"/>
            <a:ext cx="122842" cy="98737"/>
          </a:xfrm>
          <a:prstGeom prst="ellipse">
            <a:avLst/>
          </a:prstGeom>
          <a:solidFill>
            <a:srgbClr val="FFFF00">
              <a:alpha val="70000"/>
            </a:srgbClr>
          </a:solidFill>
          <a:ln w="50800">
            <a:solidFill>
              <a:srgbClr val="99CB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E66C11EC-27F8-4642-BABD-D27535F95B87}"/>
              </a:ext>
            </a:extLst>
          </p:cNvPr>
          <p:cNvCxnSpPr>
            <a:cxnSpLocks/>
            <a:stCxn id="100" idx="1"/>
            <a:endCxn id="104" idx="6"/>
          </p:cNvCxnSpPr>
          <p:nvPr/>
        </p:nvCxnSpPr>
        <p:spPr>
          <a:xfrm flipH="1" flipV="1">
            <a:off x="7197860" y="5678022"/>
            <a:ext cx="2232192" cy="6252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>
            <a:extLst>
              <a:ext uri="{FF2B5EF4-FFF2-40B4-BE49-F238E27FC236}">
                <a16:creationId xmlns:a16="http://schemas.microsoft.com/office/drawing/2014/main" id="{A72633B1-9501-43F3-AB79-2367F65025B9}"/>
              </a:ext>
            </a:extLst>
          </p:cNvPr>
          <p:cNvSpPr txBox="1"/>
          <p:nvPr/>
        </p:nvSpPr>
        <p:spPr>
          <a:xfrm>
            <a:off x="3262923" y="31718"/>
            <a:ext cx="1765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</a:rPr>
              <a:t>Olatide O.</a:t>
            </a:r>
          </a:p>
        </p:txBody>
      </p:sp>
    </p:spTree>
    <p:extLst>
      <p:ext uri="{BB962C8B-B14F-4D97-AF65-F5344CB8AC3E}">
        <p14:creationId xmlns:p14="http://schemas.microsoft.com/office/powerpoint/2010/main" val="415725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7" grpId="0" animBg="1"/>
      <p:bldP spid="68" grpId="0" animBg="1"/>
      <p:bldP spid="69" grpId="0" animBg="1"/>
      <p:bldP spid="71" grpId="0" animBg="1"/>
      <p:bldP spid="79" grpId="0" animBg="1"/>
      <p:bldP spid="80" grpId="0" animBg="1"/>
      <p:bldP spid="85" grpId="0" animBg="1"/>
      <p:bldP spid="90" grpId="0" animBg="1"/>
      <p:bldP spid="100" grpId="0" animBg="1"/>
      <p:bldP spid="10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45502" y="523875"/>
            <a:ext cx="11232136" cy="951540"/>
          </a:xfrm>
        </p:spPr>
        <p:txBody>
          <a:bodyPr/>
          <a:lstStyle/>
          <a:p>
            <a:r>
              <a:rPr lang="en-US"/>
              <a:t>Design Approach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sz="half" idx="1"/>
          </p:nvPr>
        </p:nvSpPr>
        <p:spPr>
          <a:xfrm>
            <a:off x="609600" y="1474095"/>
            <a:ext cx="5384800" cy="5117205"/>
          </a:xfrm>
        </p:spPr>
        <p:txBody>
          <a:bodyPr vert="horz" anchor="t">
            <a:normAutofit fontScale="92500" lnSpcReduction="10000"/>
          </a:bodyPr>
          <a:lstStyle/>
          <a:p>
            <a:pPr marL="109855" indent="0" algn="ctr">
              <a:buNone/>
            </a:pPr>
            <a:r>
              <a:rPr lang="en-US" sz="2800" b="1" i="1"/>
              <a:t>Hardware</a:t>
            </a:r>
          </a:p>
          <a:p>
            <a:pPr indent="-255905"/>
            <a:r>
              <a:rPr lang="en-US" sz="2800">
                <a:solidFill>
                  <a:srgbClr val="000000"/>
                </a:solidFill>
              </a:rPr>
              <a:t>Acquire all major components (accelerometer, pressure sensors, load cells)</a:t>
            </a:r>
            <a:endParaRPr lang="en-US" sz="2800">
              <a:solidFill>
                <a:srgbClr val="000000"/>
              </a:solidFill>
              <a:cs typeface="Calibri"/>
            </a:endParaRPr>
          </a:p>
          <a:p>
            <a:pPr indent="-255905"/>
            <a:r>
              <a:rPr lang="en-US" sz="2800">
                <a:solidFill>
                  <a:srgbClr val="000000"/>
                </a:solidFill>
              </a:rPr>
              <a:t>Acquire parts for PCB assembly (Op-Amp &amp; ADC)</a:t>
            </a:r>
            <a:endParaRPr lang="en-US" sz="2800">
              <a:solidFill>
                <a:srgbClr val="000000"/>
              </a:solidFill>
              <a:cs typeface="Calibri"/>
            </a:endParaRPr>
          </a:p>
          <a:p>
            <a:pPr indent="-255905"/>
            <a:r>
              <a:rPr lang="en-US" sz="2800">
                <a:solidFill>
                  <a:srgbClr val="000000"/>
                </a:solidFill>
              </a:rPr>
              <a:t>Layout components on suit. (</a:t>
            </a:r>
            <a:r>
              <a:rPr lang="en-US" sz="2800" err="1">
                <a:solidFill>
                  <a:srgbClr val="000000"/>
                </a:solidFill>
              </a:rPr>
              <a:t>e.g</a:t>
            </a:r>
            <a:r>
              <a:rPr lang="en-US" sz="2800">
                <a:solidFill>
                  <a:srgbClr val="000000"/>
                </a:solidFill>
              </a:rPr>
              <a:t> accelerometer/gyroscope inside helmets, load cells under shoulder pads)</a:t>
            </a:r>
          </a:p>
          <a:p>
            <a:pPr indent="-255905"/>
            <a:r>
              <a:rPr lang="en-US" sz="2800">
                <a:solidFill>
                  <a:srgbClr val="000000"/>
                </a:solidFill>
              </a:rPr>
              <a:t>Connect components to Raspberry Pi</a:t>
            </a:r>
            <a:endParaRPr lang="en-US" sz="2800">
              <a:solidFill>
                <a:srgbClr val="000000"/>
              </a:solidFill>
              <a:cs typeface="Calibri"/>
            </a:endParaRPr>
          </a:p>
          <a:p>
            <a:pPr indent="-255905"/>
            <a:r>
              <a:rPr lang="en-US" sz="2800">
                <a:solidFill>
                  <a:srgbClr val="000000"/>
                </a:solidFill>
              </a:rPr>
              <a:t>Sample readings and relay to cloud.</a:t>
            </a:r>
            <a:endParaRPr lang="en-US" sz="2800">
              <a:solidFill>
                <a:srgbClr val="000000"/>
              </a:solidFill>
              <a:cs typeface="Calibri"/>
            </a:endParaRPr>
          </a:p>
          <a:p>
            <a:pPr indent="-255905"/>
            <a:endParaRPr lang="en-US" sz="2800">
              <a:solidFill>
                <a:srgbClr val="000000"/>
              </a:solidFill>
            </a:endParaRPr>
          </a:p>
          <a:p>
            <a:pPr marL="109855" indent="0" algn="ctr">
              <a:buNone/>
            </a:pPr>
            <a:endParaRPr lang="en-US" sz="2800" b="1" i="1"/>
          </a:p>
          <a:p>
            <a:pPr indent="-255905"/>
            <a:endParaRPr lang="en-US" sz="2800" b="1"/>
          </a:p>
          <a:p>
            <a:pPr indent="-255905"/>
            <a:endParaRPr lang="en-US" sz="2800" b="1" i="1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197600" y="1474095"/>
            <a:ext cx="5370393" cy="5117205"/>
          </a:xfrm>
        </p:spPr>
        <p:txBody>
          <a:bodyPr vert="horz" anchor="t">
            <a:normAutofit fontScale="92500" lnSpcReduction="10000"/>
          </a:bodyPr>
          <a:lstStyle/>
          <a:p>
            <a:pPr marL="109855" indent="0" algn="ctr">
              <a:buNone/>
            </a:pPr>
            <a:r>
              <a:rPr lang="en-US" sz="3200" b="1" i="1"/>
              <a:t>Software</a:t>
            </a:r>
          </a:p>
          <a:p>
            <a:pPr indent="-255905"/>
            <a:r>
              <a:rPr lang="en-US" sz="2800">
                <a:solidFill>
                  <a:srgbClr val="000000"/>
                </a:solidFill>
              </a:rPr>
              <a:t>Establish successful communication with server via API</a:t>
            </a:r>
            <a:endParaRPr lang="en-US" sz="2800">
              <a:solidFill>
                <a:srgbClr val="000000"/>
              </a:solidFill>
              <a:cs typeface="Calibri"/>
            </a:endParaRPr>
          </a:p>
          <a:p>
            <a:pPr indent="-255905"/>
            <a:r>
              <a:rPr lang="en-US" sz="2800">
                <a:solidFill>
                  <a:srgbClr val="000000"/>
                </a:solidFill>
              </a:rPr>
              <a:t>Implement dashboard web-app to display streamed sensor data</a:t>
            </a:r>
            <a:endParaRPr lang="en-US" sz="2800">
              <a:solidFill>
                <a:srgbClr val="000000"/>
              </a:solidFill>
              <a:cs typeface="Calibri"/>
            </a:endParaRPr>
          </a:p>
          <a:p>
            <a:pPr indent="-255905"/>
            <a:r>
              <a:rPr lang="en-US" sz="2800">
                <a:solidFill>
                  <a:schemeClr val="tx1"/>
                </a:solidFill>
              </a:rPr>
              <a:t>Dashboard web-app implemented in C# and Python to target Microsoft Surface Pro platform</a:t>
            </a:r>
            <a:endParaRPr lang="en-US" sz="2800">
              <a:solidFill>
                <a:schemeClr val="tx1"/>
              </a:solidFill>
              <a:cs typeface="Calibri"/>
            </a:endParaRPr>
          </a:p>
          <a:p>
            <a:pPr indent="-255905"/>
            <a:r>
              <a:rPr lang="en-US" sz="2800">
                <a:solidFill>
                  <a:schemeClr val="tx1"/>
                </a:solidFill>
              </a:rPr>
              <a:t>All server connectivity will be powered using the Verizon network</a:t>
            </a:r>
            <a:endParaRPr lang="en-US" sz="2800">
              <a:solidFill>
                <a:schemeClr val="tx1"/>
              </a:solidFill>
              <a:cs typeface="Calibri"/>
            </a:endParaRPr>
          </a:p>
          <a:p>
            <a:pPr indent="-255905"/>
            <a:r>
              <a:rPr lang="en-US" sz="2800">
                <a:solidFill>
                  <a:schemeClr val="tx1"/>
                </a:solidFill>
              </a:rPr>
              <a:t>Goal for data latency &lt; 3 seconds</a:t>
            </a:r>
            <a:endParaRPr lang="en-US" sz="2800">
              <a:solidFill>
                <a:schemeClr val="tx1"/>
              </a:solidFill>
              <a:cs typeface="Calibri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9A626A-7C12-49D5-9B5D-79919AD95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15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3E14F70-3CBC-4886-9C0F-B3F9A9B4BDEB}"/>
              </a:ext>
            </a:extLst>
          </p:cNvPr>
          <p:cNvSpPr txBox="1"/>
          <p:nvPr/>
        </p:nvSpPr>
        <p:spPr>
          <a:xfrm>
            <a:off x="3262923" y="31718"/>
            <a:ext cx="1765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</a:rPr>
              <a:t>Dre T.</a:t>
            </a:r>
          </a:p>
        </p:txBody>
      </p:sp>
    </p:spTree>
    <p:extLst>
      <p:ext uri="{BB962C8B-B14F-4D97-AF65-F5344CB8AC3E}">
        <p14:creationId xmlns:p14="http://schemas.microsoft.com/office/powerpoint/2010/main" val="272670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Schedule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9A626A-7C12-49D5-9B5D-79919AD95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16</a:t>
            </a:fld>
            <a:endParaRPr 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32CE23D-692E-4441-B605-1D2160949A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583974"/>
              </p:ext>
            </p:extLst>
          </p:nvPr>
        </p:nvGraphicFramePr>
        <p:xfrm>
          <a:off x="431545" y="1639840"/>
          <a:ext cx="11328910" cy="4913360"/>
        </p:xfrm>
        <a:graphic>
          <a:graphicData uri="http://schemas.openxmlformats.org/drawingml/2006/table">
            <a:tbl>
              <a:tblPr/>
              <a:tblGrid>
                <a:gridCol w="100966">
                  <a:extLst>
                    <a:ext uri="{9D8B030D-6E8A-4147-A177-3AD203B41FA5}">
                      <a16:colId xmlns:a16="http://schemas.microsoft.com/office/drawing/2014/main" val="2729304437"/>
                    </a:ext>
                  </a:extLst>
                </a:gridCol>
                <a:gridCol w="2107701">
                  <a:extLst>
                    <a:ext uri="{9D8B030D-6E8A-4147-A177-3AD203B41FA5}">
                      <a16:colId xmlns:a16="http://schemas.microsoft.com/office/drawing/2014/main" val="190274581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3884896050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1029413388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2064926909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2629206758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2083898878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3018205107"/>
                    </a:ext>
                  </a:extLst>
                </a:gridCol>
                <a:gridCol w="441734">
                  <a:extLst>
                    <a:ext uri="{9D8B030D-6E8A-4147-A177-3AD203B41FA5}">
                      <a16:colId xmlns:a16="http://schemas.microsoft.com/office/drawing/2014/main" val="2893547466"/>
                    </a:ext>
                  </a:extLst>
                </a:gridCol>
                <a:gridCol w="441734">
                  <a:extLst>
                    <a:ext uri="{9D8B030D-6E8A-4147-A177-3AD203B41FA5}">
                      <a16:colId xmlns:a16="http://schemas.microsoft.com/office/drawing/2014/main" val="2003887577"/>
                    </a:ext>
                  </a:extLst>
                </a:gridCol>
                <a:gridCol w="441734">
                  <a:extLst>
                    <a:ext uri="{9D8B030D-6E8A-4147-A177-3AD203B41FA5}">
                      <a16:colId xmlns:a16="http://schemas.microsoft.com/office/drawing/2014/main" val="840416537"/>
                    </a:ext>
                  </a:extLst>
                </a:gridCol>
                <a:gridCol w="441734">
                  <a:extLst>
                    <a:ext uri="{9D8B030D-6E8A-4147-A177-3AD203B41FA5}">
                      <a16:colId xmlns:a16="http://schemas.microsoft.com/office/drawing/2014/main" val="1038026895"/>
                    </a:ext>
                  </a:extLst>
                </a:gridCol>
                <a:gridCol w="593184">
                  <a:extLst>
                    <a:ext uri="{9D8B030D-6E8A-4147-A177-3AD203B41FA5}">
                      <a16:colId xmlns:a16="http://schemas.microsoft.com/office/drawing/2014/main" val="3801000632"/>
                    </a:ext>
                  </a:extLst>
                </a:gridCol>
                <a:gridCol w="107278">
                  <a:extLst>
                    <a:ext uri="{9D8B030D-6E8A-4147-A177-3AD203B41FA5}">
                      <a16:colId xmlns:a16="http://schemas.microsoft.com/office/drawing/2014/main" val="729663496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3372755485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1677381112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1624039322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346962742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627770105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2907704323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2195328097"/>
                    </a:ext>
                  </a:extLst>
                </a:gridCol>
                <a:gridCol w="107278">
                  <a:extLst>
                    <a:ext uri="{9D8B030D-6E8A-4147-A177-3AD203B41FA5}">
                      <a16:colId xmlns:a16="http://schemas.microsoft.com/office/drawing/2014/main" val="3119936445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3521439806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1090110071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301609168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2864153986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2644380958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2737066131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3532910117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3308433422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784205671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3301821258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3262806805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2181348717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653281149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2040452365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3949563735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3330656405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3786782137"/>
                    </a:ext>
                  </a:extLst>
                </a:gridCol>
                <a:gridCol w="107278">
                  <a:extLst>
                    <a:ext uri="{9D8B030D-6E8A-4147-A177-3AD203B41FA5}">
                      <a16:colId xmlns:a16="http://schemas.microsoft.com/office/drawing/2014/main" val="1461333874"/>
                    </a:ext>
                  </a:extLst>
                </a:gridCol>
                <a:gridCol w="107278">
                  <a:extLst>
                    <a:ext uri="{9D8B030D-6E8A-4147-A177-3AD203B41FA5}">
                      <a16:colId xmlns:a16="http://schemas.microsoft.com/office/drawing/2014/main" val="1974040098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2380926132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2844726815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3315000157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4081740244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2032219013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4243322823"/>
                    </a:ext>
                  </a:extLst>
                </a:gridCol>
                <a:gridCol w="168209">
                  <a:extLst>
                    <a:ext uri="{9D8B030D-6E8A-4147-A177-3AD203B41FA5}">
                      <a16:colId xmlns:a16="http://schemas.microsoft.com/office/drawing/2014/main" val="1034955852"/>
                    </a:ext>
                  </a:extLst>
                </a:gridCol>
                <a:gridCol w="107278">
                  <a:extLst>
                    <a:ext uri="{9D8B030D-6E8A-4147-A177-3AD203B41FA5}">
                      <a16:colId xmlns:a16="http://schemas.microsoft.com/office/drawing/2014/main" val="3039491965"/>
                    </a:ext>
                  </a:extLst>
                </a:gridCol>
              </a:tblGrid>
              <a:tr h="869007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1">
                  <a:txBody>
                    <a:bodyPr/>
                    <a:lstStyle/>
                    <a:p>
                      <a:pPr algn="l" fontAlgn="ctr"/>
                      <a:r>
                        <a:rPr lang="en-US" sz="2500" b="1" i="0" u="none" strike="noStrike" dirty="0">
                          <a:solidFill>
                            <a:srgbClr val="735773"/>
                          </a:solidFill>
                          <a:effectLst/>
                          <a:latin typeface="Corbel"/>
                        </a:rPr>
                        <a:t>Newtonian's MAURICE Project Planner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US" sz="2500" b="1" i="0" u="none" strike="noStrike">
                        <a:solidFill>
                          <a:srgbClr val="735773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53118"/>
                  </a:ext>
                </a:extLst>
              </a:tr>
              <a:tr h="247929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1">
                  <a:txBody>
                    <a:bodyPr/>
                    <a:lstStyle/>
                    <a:p>
                      <a:pPr algn="r" fontAlgn="ctr"/>
                      <a:r>
                        <a:rPr lang="en-US" sz="700" b="0" i="1" u="none" strike="noStrike">
                          <a:solidFill>
                            <a:srgbClr val="735773"/>
                          </a:solidFill>
                          <a:effectLst/>
                          <a:latin typeface="Calibri"/>
                        </a:rPr>
                        <a:t>Select a period to highlight at right.  A legend describing the charting follows.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1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 Period Highlight: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/>
                        </a:rPr>
                        <a:t>2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/>
                      </a:endParaRPr>
                    </a:p>
                  </a:txBody>
                  <a:tcPr marL="5652" marR="5652" marT="5652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Plan Duration</a:t>
                      </a:r>
                    </a:p>
                  </a:txBody>
                  <a:tcPr marL="5652" marR="5652" marT="5652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/>
                      </a:endParaRPr>
                    </a:p>
                  </a:txBody>
                  <a:tcPr marL="5652" marR="5652" marT="5652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CAB9CA"/>
                      </a:bgClr>
                    </a:pattFill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Actual Start</a:t>
                      </a:r>
                    </a:p>
                  </a:txBody>
                  <a:tcPr marL="5652" marR="5652" marT="5652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/>
                      </a:endParaRPr>
                    </a:p>
                  </a:txBody>
                  <a:tcPr marL="5652" marR="5652" marT="5652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35773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/>
                        </a:rPr>
                        <a:t>% Complete</a:t>
                      </a:r>
                    </a:p>
                  </a:txBody>
                  <a:tcPr marL="5652" marR="5652" marT="5652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/>
                      </a:endParaRPr>
                    </a:p>
                  </a:txBody>
                  <a:tcPr marL="5652" marR="5652" marT="5652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7DEB9"/>
                      </a:bgClr>
                    </a:pattFill>
                  </a:tcPr>
                </a:tc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/>
                        </a:rPr>
                        <a:t>Actual (beyond plan)</a:t>
                      </a:r>
                    </a:p>
                  </a:txBody>
                  <a:tcPr marL="5652" marR="5652" marT="5652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/>
                      </a:endParaRPr>
                    </a:p>
                  </a:txBody>
                  <a:tcPr marL="5652" marR="5652" marT="5652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AB51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/>
                        </a:rPr>
                        <a:t>% Complete (beyond plan)</a:t>
                      </a:r>
                    </a:p>
                  </a:txBody>
                  <a:tcPr marL="5652" marR="5652" marT="5652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3800669"/>
                  </a:ext>
                </a:extLst>
              </a:tr>
              <a:tr h="311526"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ACTIVITY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PEOPLE ASSIGNED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PLAN START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PLAN DURATION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ACTUAL START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ACTUAL DURATION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PERCENT COMPLETE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PERIODS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6862707"/>
                  </a:ext>
                </a:extLst>
              </a:tr>
              <a:tr h="130638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2628719"/>
                  </a:ext>
                </a:extLst>
              </a:tr>
              <a:tr h="130638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sng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Jan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Feb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Mar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Apr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May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4828236"/>
                  </a:ext>
                </a:extLst>
              </a:tr>
              <a:tr h="130638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sng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2981541"/>
                  </a:ext>
                </a:extLst>
              </a:tr>
              <a:tr h="24118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Website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sng" strike="noStrike">
                        <a:solidFill>
                          <a:srgbClr val="404040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>
                        <a:solidFill>
                          <a:srgbClr val="404040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>
                        <a:solidFill>
                          <a:srgbClr val="7357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8773391"/>
                  </a:ext>
                </a:extLst>
              </a:tr>
              <a:tr h="247929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1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* Basic pages from templates, member profiles, proposal contents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KW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OO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DT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735773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4824335"/>
                  </a:ext>
                </a:extLst>
              </a:tr>
              <a:tr h="24118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1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* Update pages with progress content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KW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OO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DT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735773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8519229"/>
                  </a:ext>
                </a:extLst>
              </a:tr>
              <a:tr h="144415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 dirty="0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sng" strike="noStrike">
                        <a:solidFill>
                          <a:srgbClr val="404040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>
                        <a:solidFill>
                          <a:srgbClr val="7357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8280426"/>
                  </a:ext>
                </a:extLst>
              </a:tr>
              <a:tr h="24118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Front-end/</a:t>
                      </a:r>
                      <a:r>
                        <a:rPr lang="en-US" sz="800" b="1" i="0" u="none" strike="noStrike" err="1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WebApp</a:t>
                      </a:r>
                      <a:r>
                        <a:rPr lang="en-US" sz="800" b="1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 Dev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sng" strike="noStrike">
                        <a:solidFill>
                          <a:srgbClr val="404040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>
                        <a:solidFill>
                          <a:srgbClr val="7357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2211277"/>
                  </a:ext>
                </a:extLst>
              </a:tr>
              <a:tr h="24118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1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* Login &amp; user account authentication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KW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DT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OO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735773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8127373"/>
                  </a:ext>
                </a:extLst>
              </a:tr>
              <a:tr h="24118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1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* Dashboard UX design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KW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DT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OO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735773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9368392"/>
                  </a:ext>
                </a:extLst>
              </a:tr>
              <a:tr h="24118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1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* Integrating w/ back-end via API callbacks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KW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DT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OO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735773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8299846"/>
                  </a:ext>
                </a:extLst>
              </a:tr>
              <a:tr h="144415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sng" strike="noStrike">
                        <a:solidFill>
                          <a:srgbClr val="404040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>
                        <a:solidFill>
                          <a:srgbClr val="7357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 dirty="0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 dirty="0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 dirty="0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 dirty="0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 dirty="0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2956823"/>
                  </a:ext>
                </a:extLst>
              </a:tr>
              <a:tr h="24118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Back-end/Cloud Dev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sng" strike="noStrike">
                        <a:solidFill>
                          <a:srgbClr val="404040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>
                        <a:solidFill>
                          <a:srgbClr val="7357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432550"/>
                  </a:ext>
                </a:extLst>
              </a:tr>
              <a:tr h="24118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1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* API Gateway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OO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KW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AT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735773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2199997"/>
                  </a:ext>
                </a:extLst>
              </a:tr>
              <a:tr h="24118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1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* Account </a:t>
                      </a:r>
                      <a:r>
                        <a:rPr lang="en-US" sz="700" b="1" i="1" u="none" strike="noStrike" err="1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Cognito</a:t>
                      </a:r>
                      <a:r>
                        <a:rPr lang="en-US" sz="700" b="1" i="1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 micro-service implementation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OO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KW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AT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735773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1808847"/>
                  </a:ext>
                </a:extLst>
              </a:tr>
              <a:tr h="241181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1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* Streaming micro-service </a:t>
                      </a:r>
                      <a:r>
                        <a:rPr lang="en-US" sz="700" b="1" i="1" u="none" strike="noStrike" err="1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implmentation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OO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KW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AT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735773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899972"/>
                  </a:ext>
                </a:extLst>
              </a:tr>
              <a:tr h="144415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sng" strike="noStrike">
                        <a:solidFill>
                          <a:srgbClr val="404040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>
                        <a:solidFill>
                          <a:srgbClr val="7357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4926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0052956-9D85-4061-B136-8288BA07467B}"/>
              </a:ext>
            </a:extLst>
          </p:cNvPr>
          <p:cNvSpPr txBox="1"/>
          <p:nvPr/>
        </p:nvSpPr>
        <p:spPr>
          <a:xfrm>
            <a:off x="3262923" y="31718"/>
            <a:ext cx="1765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</a:rPr>
              <a:t>Aaron T.</a:t>
            </a:r>
          </a:p>
        </p:txBody>
      </p:sp>
    </p:spTree>
    <p:extLst>
      <p:ext uri="{BB962C8B-B14F-4D97-AF65-F5344CB8AC3E}">
        <p14:creationId xmlns:p14="http://schemas.microsoft.com/office/powerpoint/2010/main" val="244594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Schedule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9A626A-7C12-49D5-9B5D-79919AD95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17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9B67B66-E625-42EE-A566-5AF1F5FDE4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993293"/>
              </p:ext>
            </p:extLst>
          </p:nvPr>
        </p:nvGraphicFramePr>
        <p:xfrm>
          <a:off x="609600" y="1686220"/>
          <a:ext cx="10972799" cy="1267600"/>
        </p:xfrm>
        <a:graphic>
          <a:graphicData uri="http://schemas.openxmlformats.org/drawingml/2006/table">
            <a:tbl>
              <a:tblPr/>
              <a:tblGrid>
                <a:gridCol w="120850">
                  <a:extLst>
                    <a:ext uri="{9D8B030D-6E8A-4147-A177-3AD203B41FA5}">
                      <a16:colId xmlns:a16="http://schemas.microsoft.com/office/drawing/2014/main" val="362196020"/>
                    </a:ext>
                  </a:extLst>
                </a:gridCol>
                <a:gridCol w="2520855">
                  <a:extLst>
                    <a:ext uri="{9D8B030D-6E8A-4147-A177-3AD203B41FA5}">
                      <a16:colId xmlns:a16="http://schemas.microsoft.com/office/drawing/2014/main" val="3513201494"/>
                    </a:ext>
                  </a:extLst>
                </a:gridCol>
                <a:gridCol w="147286">
                  <a:extLst>
                    <a:ext uri="{9D8B030D-6E8A-4147-A177-3AD203B41FA5}">
                      <a16:colId xmlns:a16="http://schemas.microsoft.com/office/drawing/2014/main" val="3747814710"/>
                    </a:ext>
                  </a:extLst>
                </a:gridCol>
                <a:gridCol w="147286">
                  <a:extLst>
                    <a:ext uri="{9D8B030D-6E8A-4147-A177-3AD203B41FA5}">
                      <a16:colId xmlns:a16="http://schemas.microsoft.com/office/drawing/2014/main" val="2701380497"/>
                    </a:ext>
                  </a:extLst>
                </a:gridCol>
                <a:gridCol w="147286">
                  <a:extLst>
                    <a:ext uri="{9D8B030D-6E8A-4147-A177-3AD203B41FA5}">
                      <a16:colId xmlns:a16="http://schemas.microsoft.com/office/drawing/2014/main" val="302336111"/>
                    </a:ext>
                  </a:extLst>
                </a:gridCol>
                <a:gridCol w="147286">
                  <a:extLst>
                    <a:ext uri="{9D8B030D-6E8A-4147-A177-3AD203B41FA5}">
                      <a16:colId xmlns:a16="http://schemas.microsoft.com/office/drawing/2014/main" val="3240961274"/>
                    </a:ext>
                  </a:extLst>
                </a:gridCol>
                <a:gridCol w="147286">
                  <a:extLst>
                    <a:ext uri="{9D8B030D-6E8A-4147-A177-3AD203B41FA5}">
                      <a16:colId xmlns:a16="http://schemas.microsoft.com/office/drawing/2014/main" val="197194618"/>
                    </a:ext>
                  </a:extLst>
                </a:gridCol>
                <a:gridCol w="147286">
                  <a:extLst>
                    <a:ext uri="{9D8B030D-6E8A-4147-A177-3AD203B41FA5}">
                      <a16:colId xmlns:a16="http://schemas.microsoft.com/office/drawing/2014/main" val="1075883012"/>
                    </a:ext>
                  </a:extLst>
                </a:gridCol>
                <a:gridCol w="528719">
                  <a:extLst>
                    <a:ext uri="{9D8B030D-6E8A-4147-A177-3AD203B41FA5}">
                      <a16:colId xmlns:a16="http://schemas.microsoft.com/office/drawing/2014/main" val="38042083"/>
                    </a:ext>
                  </a:extLst>
                </a:gridCol>
                <a:gridCol w="528719">
                  <a:extLst>
                    <a:ext uri="{9D8B030D-6E8A-4147-A177-3AD203B41FA5}">
                      <a16:colId xmlns:a16="http://schemas.microsoft.com/office/drawing/2014/main" val="3444386019"/>
                    </a:ext>
                  </a:extLst>
                </a:gridCol>
                <a:gridCol w="528719">
                  <a:extLst>
                    <a:ext uri="{9D8B030D-6E8A-4147-A177-3AD203B41FA5}">
                      <a16:colId xmlns:a16="http://schemas.microsoft.com/office/drawing/2014/main" val="75149139"/>
                    </a:ext>
                  </a:extLst>
                </a:gridCol>
                <a:gridCol w="528719">
                  <a:extLst>
                    <a:ext uri="{9D8B030D-6E8A-4147-A177-3AD203B41FA5}">
                      <a16:colId xmlns:a16="http://schemas.microsoft.com/office/drawing/2014/main" val="1655743599"/>
                    </a:ext>
                  </a:extLst>
                </a:gridCol>
                <a:gridCol w="709994">
                  <a:extLst>
                    <a:ext uri="{9D8B030D-6E8A-4147-A177-3AD203B41FA5}">
                      <a16:colId xmlns:a16="http://schemas.microsoft.com/office/drawing/2014/main" val="2518502517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2370187126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3900664096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715584150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3530640478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2056743921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1424454248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2656129038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691412366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864400539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2642556156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2446040087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1923391268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2442589024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2822360432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442784856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4161068914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4277727731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1159483600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665600487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1901886193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2623552751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3099023598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4276249400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3239654272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2376061860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624856540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2779014786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602231752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1525527970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1113963449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2368051029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755474975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3119187338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2708711067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32411575"/>
                    </a:ext>
                  </a:extLst>
                </a:gridCol>
                <a:gridCol w="128403">
                  <a:extLst>
                    <a:ext uri="{9D8B030D-6E8A-4147-A177-3AD203B41FA5}">
                      <a16:colId xmlns:a16="http://schemas.microsoft.com/office/drawing/2014/main" val="2042226537"/>
                    </a:ext>
                  </a:extLst>
                </a:gridCol>
              </a:tblGrid>
              <a:tr h="452176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1">
                  <a:txBody>
                    <a:bodyPr/>
                    <a:lstStyle/>
                    <a:p>
                      <a:pPr algn="l" fontAlgn="ctr"/>
                      <a:r>
                        <a:rPr lang="en-US" sz="2500" b="1" i="0" u="none" strike="noStrike">
                          <a:solidFill>
                            <a:srgbClr val="735773"/>
                          </a:solidFill>
                          <a:effectLst/>
                          <a:latin typeface="Corbel" panose="020B0503020204020204" pitchFamily="34" charset="0"/>
                        </a:rPr>
                        <a:t>Newtonian's MAURICE Project Planner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US" sz="2500" b="1" i="0" u="none" strike="noStrike">
                        <a:solidFill>
                          <a:srgbClr val="735773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3418450"/>
                  </a:ext>
                </a:extLst>
              </a:tr>
              <a:tr h="158262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1">
                  <a:txBody>
                    <a:bodyPr/>
                    <a:lstStyle/>
                    <a:p>
                      <a:pPr algn="r" fontAlgn="ctr"/>
                      <a:r>
                        <a:rPr lang="en-US" sz="700" b="0" i="1" u="none" strike="noStrike">
                          <a:solidFill>
                            <a:srgbClr val="735773"/>
                          </a:solidFill>
                          <a:effectLst/>
                          <a:latin typeface="Calibri" panose="020F0502020204030204" pitchFamily="34" charset="0"/>
                        </a:rPr>
                        <a:t>Select a period to highlight at right.  A legend describing the charting follows.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7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 Period Highlight: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2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Plan Duration</a:t>
                      </a:r>
                    </a:p>
                  </a:txBody>
                  <a:tcPr marL="5652" marR="5652" marT="5652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CAB9CA"/>
                      </a:bgClr>
                    </a:pattFill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Actual Start</a:t>
                      </a:r>
                    </a:p>
                  </a:txBody>
                  <a:tcPr marL="5652" marR="5652" marT="5652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35773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% Complete</a:t>
                      </a:r>
                    </a:p>
                  </a:txBody>
                  <a:tcPr marL="5652" marR="5652" marT="5652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7DEB9"/>
                      </a:bgClr>
                    </a:pattFill>
                  </a:tcPr>
                </a:tc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Actual (beyond plan)</a:t>
                      </a:r>
                    </a:p>
                  </a:txBody>
                  <a:tcPr marL="5652" marR="5652" marT="5652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AB51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l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% Complete (beyond plan)</a:t>
                      </a:r>
                    </a:p>
                  </a:txBody>
                  <a:tcPr marL="5652" marR="5652" marT="5652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7217361"/>
                  </a:ext>
                </a:extLst>
              </a:tr>
              <a:tr h="301074"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ACTIVITY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PEOPLE ASSIGNED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PLAN START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PLAN DURATION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ACTUAL START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ACTUAL DURATION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PERCENT COMPLETE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PERIODS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065110"/>
                  </a:ext>
                </a:extLst>
              </a:tr>
              <a:tr h="118696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l" fontAlgn="ctr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131043"/>
                  </a:ext>
                </a:extLst>
              </a:tr>
              <a:tr h="118696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sng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Jan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Feb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Mar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Apr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May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1725440"/>
                  </a:ext>
                </a:extLst>
              </a:tr>
              <a:tr h="118696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sng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3577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6938734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4E33471-94F0-4F60-B07F-DA94F5134B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474464"/>
              </p:ext>
            </p:extLst>
          </p:nvPr>
        </p:nvGraphicFramePr>
        <p:xfrm>
          <a:off x="601221" y="2949948"/>
          <a:ext cx="10972779" cy="2968200"/>
        </p:xfrm>
        <a:graphic>
          <a:graphicData uri="http://schemas.openxmlformats.org/drawingml/2006/table">
            <a:tbl>
              <a:tblPr/>
              <a:tblGrid>
                <a:gridCol w="120580">
                  <a:extLst>
                    <a:ext uri="{9D8B030D-6E8A-4147-A177-3AD203B41FA5}">
                      <a16:colId xmlns:a16="http://schemas.microsoft.com/office/drawing/2014/main" val="831347523"/>
                    </a:ext>
                  </a:extLst>
                </a:gridCol>
                <a:gridCol w="2517112">
                  <a:extLst>
                    <a:ext uri="{9D8B030D-6E8A-4147-A177-3AD203B41FA5}">
                      <a16:colId xmlns:a16="http://schemas.microsoft.com/office/drawing/2014/main" val="2362557136"/>
                    </a:ext>
                  </a:extLst>
                </a:gridCol>
                <a:gridCol w="150725">
                  <a:extLst>
                    <a:ext uri="{9D8B030D-6E8A-4147-A177-3AD203B41FA5}">
                      <a16:colId xmlns:a16="http://schemas.microsoft.com/office/drawing/2014/main" val="3918900241"/>
                    </a:ext>
                  </a:extLst>
                </a:gridCol>
                <a:gridCol w="150725">
                  <a:extLst>
                    <a:ext uri="{9D8B030D-6E8A-4147-A177-3AD203B41FA5}">
                      <a16:colId xmlns:a16="http://schemas.microsoft.com/office/drawing/2014/main" val="543808368"/>
                    </a:ext>
                  </a:extLst>
                </a:gridCol>
                <a:gridCol w="150725">
                  <a:extLst>
                    <a:ext uri="{9D8B030D-6E8A-4147-A177-3AD203B41FA5}">
                      <a16:colId xmlns:a16="http://schemas.microsoft.com/office/drawing/2014/main" val="641332383"/>
                    </a:ext>
                  </a:extLst>
                </a:gridCol>
                <a:gridCol w="150725">
                  <a:extLst>
                    <a:ext uri="{9D8B030D-6E8A-4147-A177-3AD203B41FA5}">
                      <a16:colId xmlns:a16="http://schemas.microsoft.com/office/drawing/2014/main" val="324373197"/>
                    </a:ext>
                  </a:extLst>
                </a:gridCol>
                <a:gridCol w="150725">
                  <a:extLst>
                    <a:ext uri="{9D8B030D-6E8A-4147-A177-3AD203B41FA5}">
                      <a16:colId xmlns:a16="http://schemas.microsoft.com/office/drawing/2014/main" val="1034694844"/>
                    </a:ext>
                  </a:extLst>
                </a:gridCol>
                <a:gridCol w="150725">
                  <a:extLst>
                    <a:ext uri="{9D8B030D-6E8A-4147-A177-3AD203B41FA5}">
                      <a16:colId xmlns:a16="http://schemas.microsoft.com/office/drawing/2014/main" val="3502145175"/>
                    </a:ext>
                  </a:extLst>
                </a:gridCol>
                <a:gridCol w="527538">
                  <a:extLst>
                    <a:ext uri="{9D8B030D-6E8A-4147-A177-3AD203B41FA5}">
                      <a16:colId xmlns:a16="http://schemas.microsoft.com/office/drawing/2014/main" val="1603395226"/>
                    </a:ext>
                  </a:extLst>
                </a:gridCol>
                <a:gridCol w="527538">
                  <a:extLst>
                    <a:ext uri="{9D8B030D-6E8A-4147-A177-3AD203B41FA5}">
                      <a16:colId xmlns:a16="http://schemas.microsoft.com/office/drawing/2014/main" val="4133320315"/>
                    </a:ext>
                  </a:extLst>
                </a:gridCol>
                <a:gridCol w="527538">
                  <a:extLst>
                    <a:ext uri="{9D8B030D-6E8A-4147-A177-3AD203B41FA5}">
                      <a16:colId xmlns:a16="http://schemas.microsoft.com/office/drawing/2014/main" val="3928949101"/>
                    </a:ext>
                  </a:extLst>
                </a:gridCol>
                <a:gridCol w="527538">
                  <a:extLst>
                    <a:ext uri="{9D8B030D-6E8A-4147-A177-3AD203B41FA5}">
                      <a16:colId xmlns:a16="http://schemas.microsoft.com/office/drawing/2014/main" val="3842161287"/>
                    </a:ext>
                  </a:extLst>
                </a:gridCol>
                <a:gridCol w="708409">
                  <a:extLst>
                    <a:ext uri="{9D8B030D-6E8A-4147-A177-3AD203B41FA5}">
                      <a16:colId xmlns:a16="http://schemas.microsoft.com/office/drawing/2014/main" val="353957421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451396943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3419388950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3811785485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1224244640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3073954239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898895172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896971692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669417090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802246631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3472540277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720534004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1609506822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1429968449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998527156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1127551764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4144992738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139374527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2174233218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1839131557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752091900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2260020901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2025996637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1505389813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3534372320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3138280497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2161324859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330550185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3801068050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880163942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3162323098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504514305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4093625356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7053969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854143723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3189826689"/>
                    </a:ext>
                  </a:extLst>
                </a:gridCol>
                <a:gridCol w="128116">
                  <a:extLst>
                    <a:ext uri="{9D8B030D-6E8A-4147-A177-3AD203B41FA5}">
                      <a16:colId xmlns:a16="http://schemas.microsoft.com/office/drawing/2014/main" val="3912256826"/>
                    </a:ext>
                  </a:extLst>
                </a:gridCol>
              </a:tblGrid>
              <a:tr h="226088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PCB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>
                        <a:solidFill>
                          <a:srgbClr val="7357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0889777"/>
                  </a:ext>
                </a:extLst>
              </a:tr>
              <a:tr h="226088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1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* Design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DA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JL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735773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8952563"/>
                  </a:ext>
                </a:extLst>
              </a:tr>
              <a:tr h="226088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1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* Printing &amp; fabrication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DA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JL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735773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2603942"/>
                  </a:ext>
                </a:extLst>
              </a:tr>
              <a:tr h="123218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>
                        <a:solidFill>
                          <a:srgbClr val="7357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424550"/>
                  </a:ext>
                </a:extLst>
              </a:tr>
              <a:tr h="226088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Hardware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>
                        <a:solidFill>
                          <a:srgbClr val="7357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484766"/>
                  </a:ext>
                </a:extLst>
              </a:tr>
              <a:tr h="226088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1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* Sensor acquisition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AT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DA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JL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735773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3577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CAB9CA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CAB9CA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CAB9CA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7976721"/>
                  </a:ext>
                </a:extLst>
              </a:tr>
              <a:tr h="226088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1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* Hardware programming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AT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DA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DT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OO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JL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KW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735773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2950032"/>
                  </a:ext>
                </a:extLst>
              </a:tr>
              <a:tr h="226088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1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* Hardware -sensor integration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AT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DA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JL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735773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4184550"/>
                  </a:ext>
                </a:extLst>
              </a:tr>
              <a:tr h="123218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>
                        <a:solidFill>
                          <a:srgbClr val="7357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6395279"/>
                  </a:ext>
                </a:extLst>
              </a:tr>
              <a:tr h="226088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Testing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>
                        <a:solidFill>
                          <a:srgbClr val="7357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4632565"/>
                  </a:ext>
                </a:extLst>
              </a:tr>
              <a:tr h="226088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1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* Alpha testing - hardware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JL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AT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735773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97571"/>
                  </a:ext>
                </a:extLst>
              </a:tr>
              <a:tr h="226088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1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* Alpha testing - software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JL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OO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735773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8365650"/>
                  </a:ext>
                </a:extLst>
              </a:tr>
              <a:tr h="226088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1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* Beta testing - system-wide</a:t>
                      </a: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JL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DT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AT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OO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KW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DA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735773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tUpDiag">
                      <a:fgClr>
                        <a:srgbClr val="735773"/>
                      </a:fgClr>
                      <a:bgClr>
                        <a:srgbClr val="FFFFFF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3108167"/>
                  </a:ext>
                </a:extLst>
              </a:tr>
              <a:tr h="226088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sng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1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40404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1" i="0" u="none" strike="noStrike">
                        <a:solidFill>
                          <a:srgbClr val="73577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 </a:t>
                      </a: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7DE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DEB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 w="6350" cap="flat" cmpd="sng" algn="ctr">
                      <a:solidFill>
                        <a:srgbClr val="D188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5652" marR="5652" marT="56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274450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B9E4FF9-567C-48A6-A722-0D9055678B68}"/>
              </a:ext>
            </a:extLst>
          </p:cNvPr>
          <p:cNvSpPr txBox="1"/>
          <p:nvPr/>
        </p:nvSpPr>
        <p:spPr>
          <a:xfrm>
            <a:off x="3262923" y="31718"/>
            <a:ext cx="1765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</a:rPr>
              <a:t>Aaron T.</a:t>
            </a:r>
          </a:p>
        </p:txBody>
      </p:sp>
    </p:spTree>
    <p:extLst>
      <p:ext uri="{BB962C8B-B14F-4D97-AF65-F5344CB8AC3E}">
        <p14:creationId xmlns:p14="http://schemas.microsoft.com/office/powerpoint/2010/main" val="38698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Schedule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9A626A-7C12-49D5-9B5D-79919AD95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18</a:t>
            </a:fld>
            <a:endParaRPr 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A09C012-99E6-4389-B9D9-1FA4567BE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13527"/>
              </p:ext>
            </p:extLst>
          </p:nvPr>
        </p:nvGraphicFramePr>
        <p:xfrm>
          <a:off x="914341" y="1748476"/>
          <a:ext cx="10368852" cy="3894768"/>
        </p:xfrm>
        <a:graphic>
          <a:graphicData uri="http://schemas.openxmlformats.org/drawingml/2006/table">
            <a:tbl>
              <a:tblPr/>
              <a:tblGrid>
                <a:gridCol w="393830">
                  <a:extLst>
                    <a:ext uri="{9D8B030D-6E8A-4147-A177-3AD203B41FA5}">
                      <a16:colId xmlns:a16="http://schemas.microsoft.com/office/drawing/2014/main" val="2763329682"/>
                    </a:ext>
                  </a:extLst>
                </a:gridCol>
                <a:gridCol w="2592710">
                  <a:extLst>
                    <a:ext uri="{9D8B030D-6E8A-4147-A177-3AD203B41FA5}">
                      <a16:colId xmlns:a16="http://schemas.microsoft.com/office/drawing/2014/main" val="2561276479"/>
                    </a:ext>
                  </a:extLst>
                </a:gridCol>
                <a:gridCol w="1862514">
                  <a:extLst>
                    <a:ext uri="{9D8B030D-6E8A-4147-A177-3AD203B41FA5}">
                      <a16:colId xmlns:a16="http://schemas.microsoft.com/office/drawing/2014/main" val="1015956376"/>
                    </a:ext>
                  </a:extLst>
                </a:gridCol>
                <a:gridCol w="2338377">
                  <a:extLst>
                    <a:ext uri="{9D8B030D-6E8A-4147-A177-3AD203B41FA5}">
                      <a16:colId xmlns:a16="http://schemas.microsoft.com/office/drawing/2014/main" val="2281529838"/>
                    </a:ext>
                  </a:extLst>
                </a:gridCol>
                <a:gridCol w="2787591">
                  <a:extLst>
                    <a:ext uri="{9D8B030D-6E8A-4147-A177-3AD203B41FA5}">
                      <a16:colId xmlns:a16="http://schemas.microsoft.com/office/drawing/2014/main" val="1862560629"/>
                    </a:ext>
                  </a:extLst>
                </a:gridCol>
                <a:gridCol w="393830">
                  <a:extLst>
                    <a:ext uri="{9D8B030D-6E8A-4147-A177-3AD203B41FA5}">
                      <a16:colId xmlns:a16="http://schemas.microsoft.com/office/drawing/2014/main" val="2549995049"/>
                    </a:ext>
                  </a:extLst>
                </a:gridCol>
              </a:tblGrid>
              <a:tr h="229104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48690"/>
                  </a:ext>
                </a:extLst>
              </a:tr>
              <a:tr h="229104">
                <a:tc>
                  <a:txBody>
                    <a:bodyPr/>
                    <a:lstStyle/>
                    <a:p>
                      <a:pPr algn="ctr" fontAlgn="ctr"/>
                      <a:endParaRPr lang="en-US" sz="1100" b="1" i="1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1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Team-Member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1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Initials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1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Team(s) Led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1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Other Obligation(s)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1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5989909"/>
                  </a:ext>
                </a:extLst>
              </a:tr>
              <a:tr h="229104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Aaron Thurston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AT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Hardware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Back-end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933093"/>
                  </a:ext>
                </a:extLst>
              </a:tr>
              <a:tr h="229104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Hardware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2129009"/>
                  </a:ext>
                </a:extLst>
              </a:tr>
              <a:tr h="229104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Testing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0177438"/>
                  </a:ext>
                </a:extLst>
              </a:tr>
              <a:tr h="229104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Daniel Albuquerque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DA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PCB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Website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8941270"/>
                  </a:ext>
                </a:extLst>
              </a:tr>
              <a:tr h="229104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Hardware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Testing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0668232"/>
                  </a:ext>
                </a:extLst>
              </a:tr>
              <a:tr h="229104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Dre Taylor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DT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Front-end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Website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5142906"/>
                  </a:ext>
                </a:extLst>
              </a:tr>
              <a:tr h="229104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Weekly Summary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Testing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5046779"/>
                  </a:ext>
                </a:extLst>
              </a:tr>
              <a:tr h="229104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Jiwon Lee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JL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Testing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PCB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6212517"/>
                  </a:ext>
                </a:extLst>
              </a:tr>
              <a:tr h="229104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Hardware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4760039"/>
                  </a:ext>
                </a:extLst>
              </a:tr>
              <a:tr h="229104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Kevin Webb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KW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Website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Back-end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7756771"/>
                  </a:ext>
                </a:extLst>
              </a:tr>
              <a:tr h="229104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Front-end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Testing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9828294"/>
                  </a:ext>
                </a:extLst>
              </a:tr>
              <a:tr h="229104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1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Design Book check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2091494"/>
                  </a:ext>
                </a:extLst>
              </a:tr>
              <a:tr h="229104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Olatide Omojaro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OO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Back-end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Website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9366299"/>
                  </a:ext>
                </a:extLst>
              </a:tr>
              <a:tr h="229104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Front-end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5989713"/>
                  </a:ext>
                </a:extLst>
              </a:tr>
              <a:tr h="229104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404040"/>
                          </a:solidFill>
                          <a:effectLst/>
                          <a:latin typeface="Corbel" panose="020B0503020204020204" pitchFamily="34" charset="0"/>
                        </a:rPr>
                        <a:t>Hardware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404040"/>
                        </a:solidFill>
                        <a:effectLst/>
                        <a:latin typeface="Corbel" panose="020B05030202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830233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162DE42-04F8-43D3-8BBD-A4A4F5EBD037}"/>
              </a:ext>
            </a:extLst>
          </p:cNvPr>
          <p:cNvSpPr txBox="1"/>
          <p:nvPr/>
        </p:nvSpPr>
        <p:spPr>
          <a:xfrm>
            <a:off x="3262923" y="31718"/>
            <a:ext cx="1765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</a:rPr>
              <a:t>Aaron T.</a:t>
            </a:r>
          </a:p>
        </p:txBody>
      </p:sp>
    </p:spTree>
    <p:extLst>
      <p:ext uri="{BB962C8B-B14F-4D97-AF65-F5344CB8AC3E}">
        <p14:creationId xmlns:p14="http://schemas.microsoft.com/office/powerpoint/2010/main" val="302762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Status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anchor="t">
            <a:normAutofit/>
          </a:bodyPr>
          <a:lstStyle/>
          <a:p>
            <a:pPr indent="-255905"/>
            <a:r>
              <a:rPr lang="en-US" sz="3200"/>
              <a:t>Currently in possession of a Raspberry Pi 3 and will be using the product to test server communication.</a:t>
            </a:r>
          </a:p>
          <a:p>
            <a:pPr indent="-255905"/>
            <a:r>
              <a:rPr lang="en-US" sz="3200"/>
              <a:t>Amazon Web Services (AWS) is being used to store data sent from sensors in use</a:t>
            </a:r>
          </a:p>
          <a:p>
            <a:pPr indent="-255905"/>
            <a:r>
              <a:rPr lang="en-US" sz="3200"/>
              <a:t>Planning for the layout of the prototype has been agreed upon, awaiting assembly</a:t>
            </a:r>
          </a:p>
          <a:p>
            <a:pPr indent="-255905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C6CCBF-2FF5-43B9-89C6-907364159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19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37CF24-FB5E-49EE-9450-8FB30DBABCB5}"/>
              </a:ext>
            </a:extLst>
          </p:cNvPr>
          <p:cNvSpPr txBox="1"/>
          <p:nvPr/>
        </p:nvSpPr>
        <p:spPr>
          <a:xfrm>
            <a:off x="3262923" y="31718"/>
            <a:ext cx="1765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</a:rPr>
              <a:t>Aaron T.</a:t>
            </a:r>
          </a:p>
        </p:txBody>
      </p:sp>
    </p:spTree>
    <p:extLst>
      <p:ext uri="{BB962C8B-B14F-4D97-AF65-F5344CB8AC3E}">
        <p14:creationId xmlns:p14="http://schemas.microsoft.com/office/powerpoint/2010/main" val="351434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Qualitative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2249424"/>
            <a:ext cx="6378711" cy="4325112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/>
              <a:t>As a team, Newtonian, proposes to contribute to efforts to reduce long-term and heavy traumatic injuries to critical body organs during high-impact collision activities.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DFC76C-9830-4D4C-B44D-DC3079895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2</a:t>
            </a:fld>
            <a:endParaRPr lang="en-US"/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5" name="3D Model 4" descr="Male Astro Tech Chest">
                <a:extLst>
                  <a:ext uri="{FF2B5EF4-FFF2-40B4-BE49-F238E27FC236}">
                    <a16:creationId xmlns:a16="http://schemas.microsoft.com/office/drawing/2014/main" id="{2A6AAFB2-55D4-4EAB-9D56-32EB847C031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19622094"/>
                  </p:ext>
                </p:extLst>
              </p:nvPr>
            </p:nvGraphicFramePr>
            <p:xfrm>
              <a:off x="7137279" y="1464139"/>
              <a:ext cx="4296153" cy="5234940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4296153" cy="5234940"/>
                    </a:xfrm>
                    <a:prstGeom prst="rect">
                      <a:avLst/>
                    </a:prstGeom>
                  </am3d:spPr>
                  <am3d:camera>
                    <am3d:pos x="0" y="0" z="7099942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80977" d="1000000"/>
                    <am3d:preTrans dx="-358504" dy="-71499688" dz="-3368723"/>
                    <am3d:scale>
                      <am3d:sx n="1000000" d="1000000"/>
                      <am3d:sy n="1000000" d="1000000"/>
                      <am3d:sz n="1000000" d="1000000"/>
                    </am3d:scale>
                    <am3d:rot ax="1619100" ay="-2465158" az="-1110135"/>
                    <am3d:postTrans dx="0" dy="0" dz="0"/>
                  </am3d:trans>
                  <am3d:attrSrcUrl r:id="rId4"/>
                  <am3d:raster rName="Office3DRenderer" rVer="16.0.8326">
                    <am3d:blip r:embed="rId5"/>
                  </am3d:raster>
                  <am3d:objViewport viewportSz="541866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5" name="3D Model 4" descr="Male Astro Tech Chest">
                <a:extLst>
                  <a:ext uri="{FF2B5EF4-FFF2-40B4-BE49-F238E27FC236}">
                    <a16:creationId xmlns:a16="http://schemas.microsoft.com/office/drawing/2014/main" id="{2A6AAFB2-55D4-4EAB-9D56-32EB847C031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137279" y="1464139"/>
                <a:ext cx="4296153" cy="523494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A233ECB0-1A19-4D6D-9DA2-F12229D81B02}"/>
              </a:ext>
            </a:extLst>
          </p:cNvPr>
          <p:cNvSpPr txBox="1"/>
          <p:nvPr/>
        </p:nvSpPr>
        <p:spPr>
          <a:xfrm>
            <a:off x="3262923" y="31718"/>
            <a:ext cx="1765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</a:rPr>
              <a:t>Dre T.</a:t>
            </a:r>
          </a:p>
        </p:txBody>
      </p:sp>
    </p:spTree>
    <p:extLst>
      <p:ext uri="{BB962C8B-B14F-4D97-AF65-F5344CB8AC3E}">
        <p14:creationId xmlns:p14="http://schemas.microsoft.com/office/powerpoint/2010/main" val="185189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155158-55B0-486B-A3D1-9CDE9D298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C4D271-C330-4F4A-A22B-615950F959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Daniel - design </a:t>
            </a:r>
            <a:r>
              <a:rPr lang="en-US" err="1"/>
              <a:t>approiach</a:t>
            </a:r>
            <a:r>
              <a:rPr lang="en-US"/>
              <a:t> (intro, hardware, </a:t>
            </a:r>
          </a:p>
          <a:p>
            <a:r>
              <a:rPr lang="en-US"/>
              <a:t>Aaron - schedule, status</a:t>
            </a:r>
          </a:p>
          <a:p>
            <a:r>
              <a:rPr lang="en-US"/>
              <a:t>Kevin quant. Specs(software)</a:t>
            </a:r>
          </a:p>
          <a:p>
            <a:r>
              <a:rPr lang="en-US"/>
              <a:t>Dre - </a:t>
            </a:r>
            <a:r>
              <a:rPr lang="en-US" err="1"/>
              <a:t>qualtitatiove</a:t>
            </a:r>
            <a:r>
              <a:rPr lang="en-US"/>
              <a:t> goals, </a:t>
            </a:r>
          </a:p>
          <a:p>
            <a:r>
              <a:rPr lang="en-US"/>
              <a:t>You young - quant. Specs(hardware), </a:t>
            </a:r>
          </a:p>
          <a:p>
            <a:r>
              <a:rPr lang="en-US"/>
              <a:t>Tide - design approach (software)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B7FD74-AD6F-4A33-A28F-0429E3A17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98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3010A-2AA4-4D8A-B4AC-3493248CD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What's Next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1E6C0E-F823-49C7-9FDF-500411EF64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anchor="t">
            <a:normAutofit/>
          </a:bodyPr>
          <a:lstStyle/>
          <a:p>
            <a:pPr indent="-255905"/>
            <a:r>
              <a:rPr lang="en-US" dirty="0">
                <a:cs typeface="Calibri"/>
              </a:rPr>
              <a:t>In the process of obtaining the football equipment necessary for testing the load sensors</a:t>
            </a:r>
          </a:p>
          <a:p>
            <a:pPr indent="-255905"/>
            <a:r>
              <a:rPr lang="en-US" dirty="0">
                <a:cs typeface="Calibri"/>
              </a:rPr>
              <a:t>Establishing the Pi 3's connections to our servers to test the latency of connections</a:t>
            </a:r>
          </a:p>
          <a:p>
            <a:pPr indent="-255905"/>
            <a:r>
              <a:rPr lang="en-US" dirty="0">
                <a:solidFill>
                  <a:schemeClr val="tx1"/>
                </a:solidFill>
                <a:cs typeface="Calibri"/>
              </a:rPr>
              <a:t>Finishing implementation of dashboard </a:t>
            </a:r>
          </a:p>
          <a:p>
            <a:pPr indent="-255905"/>
            <a:r>
              <a:rPr lang="en-US" dirty="0">
                <a:solidFill>
                  <a:schemeClr val="tx1"/>
                </a:solidFill>
                <a:cs typeface="Calibri"/>
              </a:rPr>
              <a:t>Awaiting accelerometer to be delivered to gather real 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ACE822-DF91-4C8C-B819-93579C37E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37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Qualitative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anchor="t">
            <a:normAutofit/>
          </a:bodyPr>
          <a:lstStyle/>
          <a:p>
            <a:pPr indent="-255905"/>
            <a:r>
              <a:rPr lang="en-US"/>
              <a:t>Implement an endo-skeletal suit (wearable) of monitoring and detecting sensors</a:t>
            </a:r>
          </a:p>
          <a:p>
            <a:pPr indent="-255905"/>
            <a:r>
              <a:rPr lang="en-US"/>
              <a:t>Integrate monitoring and detecting sensors to generate data over an IoT framework</a:t>
            </a:r>
          </a:p>
          <a:p>
            <a:r>
              <a:rPr lang="en-US"/>
              <a:t>Implement a dashboard to visualize accumulated data and speculative injury</a:t>
            </a:r>
          </a:p>
          <a:p>
            <a:pPr indent="-255905"/>
            <a:r>
              <a:rPr lang="en-US"/>
              <a:t>Notify relevant personnel to treat players for injury.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DFC76C-9830-4D4C-B44D-DC3079895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3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E05A48-D246-4016-83D6-B51BA3000CF1}"/>
              </a:ext>
            </a:extLst>
          </p:cNvPr>
          <p:cNvSpPr txBox="1"/>
          <p:nvPr/>
        </p:nvSpPr>
        <p:spPr>
          <a:xfrm>
            <a:off x="3262923" y="31718"/>
            <a:ext cx="1765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</a:rPr>
              <a:t>Dre T.</a:t>
            </a:r>
          </a:p>
        </p:txBody>
      </p:sp>
    </p:spTree>
    <p:extLst>
      <p:ext uri="{BB962C8B-B14F-4D97-AF65-F5344CB8AC3E}">
        <p14:creationId xmlns:p14="http://schemas.microsoft.com/office/powerpoint/2010/main" val="1322202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Quantitative Specifications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DBA0D0-B261-4A5C-A6B5-5F8D1FBFF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BDE9BE8-01DA-4F66-BFD1-23FC1FE620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515237"/>
              </p:ext>
            </p:extLst>
          </p:nvPr>
        </p:nvGraphicFramePr>
        <p:xfrm>
          <a:off x="707571" y="2890011"/>
          <a:ext cx="8095850" cy="3654597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559807">
                  <a:extLst>
                    <a:ext uri="{9D8B030D-6E8A-4147-A177-3AD203B41FA5}">
                      <a16:colId xmlns:a16="http://schemas.microsoft.com/office/drawing/2014/main" val="2507982500"/>
                    </a:ext>
                  </a:extLst>
                </a:gridCol>
                <a:gridCol w="5536043">
                  <a:extLst>
                    <a:ext uri="{9D8B030D-6E8A-4147-A177-3AD203B41FA5}">
                      <a16:colId xmlns:a16="http://schemas.microsoft.com/office/drawing/2014/main" val="1929156838"/>
                    </a:ext>
                  </a:extLst>
                </a:gridCol>
              </a:tblGrid>
              <a:tr h="356722">
                <a:tc>
                  <a:txBody>
                    <a:bodyPr/>
                    <a:lstStyle/>
                    <a:p>
                      <a:pPr rtl="0" fontAlgn="base"/>
                      <a:r>
                        <a:rPr lang="en-US" sz="1400" b="0" i="1">
                          <a:effectLst/>
                        </a:rPr>
                        <a:t>Processor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effectLst/>
                        </a:rPr>
                        <a:t>Quad Core 1.2 </a:t>
                      </a:r>
                      <a:r>
                        <a:rPr lang="en-US" sz="1400" b="1" i="1">
                          <a:effectLst/>
                        </a:rPr>
                        <a:t>GHz</a:t>
                      </a:r>
                      <a:r>
                        <a:rPr lang="en-US" sz="1400" b="1">
                          <a:effectLst/>
                        </a:rPr>
                        <a:t> Broadcom BCM2837 64</a:t>
                      </a:r>
                      <a:r>
                        <a:rPr lang="en-US" sz="1400" b="1" i="1">
                          <a:effectLst/>
                        </a:rPr>
                        <a:t>bit</a:t>
                      </a:r>
                      <a:r>
                        <a:rPr lang="en-US" sz="1400" b="1">
                          <a:effectLst/>
                        </a:rPr>
                        <a:t> CPU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768314"/>
                  </a:ext>
                </a:extLst>
              </a:tr>
              <a:tr h="356722">
                <a:tc>
                  <a:txBody>
                    <a:bodyPr/>
                    <a:lstStyle/>
                    <a:p>
                      <a:pPr rtl="0" fontAlgn="base"/>
                      <a:r>
                        <a:rPr lang="en-US" sz="1400" b="0" i="1">
                          <a:effectLst/>
                        </a:rPr>
                        <a:t>Memory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effectLst/>
                        </a:rPr>
                        <a:t>1</a:t>
                      </a:r>
                      <a:r>
                        <a:rPr lang="en-US" sz="1400" b="1" i="1">
                          <a:effectLst/>
                        </a:rPr>
                        <a:t>GB</a:t>
                      </a:r>
                      <a:r>
                        <a:rPr lang="en-US" sz="1400" b="1">
                          <a:effectLst/>
                        </a:rPr>
                        <a:t> RAM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3127041"/>
                  </a:ext>
                </a:extLst>
              </a:tr>
              <a:tr h="506922">
                <a:tc>
                  <a:txBody>
                    <a:bodyPr/>
                    <a:lstStyle/>
                    <a:p>
                      <a:pPr rtl="0" fontAlgn="base"/>
                      <a:r>
                        <a:rPr lang="en-US" sz="1400" b="0" i="1">
                          <a:effectLst/>
                        </a:rPr>
                        <a:t>Connectivity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400" b="1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10/100 Ethernet, 2.4</a:t>
                      </a:r>
                      <a:r>
                        <a:rPr kumimoji="0" lang="en-US" sz="1400" b="1" i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GHz</a:t>
                      </a:r>
                      <a:r>
                        <a:rPr kumimoji="0" lang="en-US" sz="1400" b="1" i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802.11n wireless</a:t>
                      </a:r>
                    </a:p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effectLst/>
                        </a:rPr>
                        <a:t>Bluetooth 4.1 Classic, Bluetooth Low Energy (BLE)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12572"/>
                  </a:ext>
                </a:extLst>
              </a:tr>
              <a:tr h="694671">
                <a:tc>
                  <a:txBody>
                    <a:bodyPr/>
                    <a:lstStyle/>
                    <a:p>
                      <a:pPr rtl="0" fontAlgn="base"/>
                      <a:r>
                        <a:rPr lang="en-US" sz="1400" b="0" i="1">
                          <a:effectLst/>
                        </a:rPr>
                        <a:t>Storage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effectLst/>
                        </a:rPr>
                        <a:t>Micro SD port for storing operating system and data. </a:t>
                      </a:r>
                    </a:p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effectLst/>
                        </a:rPr>
                        <a:t>Up to 16</a:t>
                      </a:r>
                      <a:r>
                        <a:rPr lang="en-US" sz="1400" b="1" i="1">
                          <a:effectLst/>
                        </a:rPr>
                        <a:t>GB</a:t>
                      </a:r>
                      <a:r>
                        <a:rPr lang="en-US" sz="1400" b="1">
                          <a:effectLst/>
                        </a:rPr>
                        <a:t> External SD storage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3225110"/>
                  </a:ext>
                </a:extLst>
              </a:tr>
              <a:tr h="1267674">
                <a:tc>
                  <a:txBody>
                    <a:bodyPr/>
                    <a:lstStyle/>
                    <a:p>
                      <a:pPr rtl="0" fontAlgn="base"/>
                      <a:r>
                        <a:rPr lang="en-US" sz="1400" b="0" i="1">
                          <a:effectLst/>
                        </a:rPr>
                        <a:t>Ports and Pins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effectLst/>
                        </a:rPr>
                        <a:t>40-pin extended GPIO </a:t>
                      </a:r>
                    </a:p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effectLst/>
                        </a:rPr>
                        <a:t>4 USB 2 ports </a:t>
                      </a:r>
                    </a:p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effectLst/>
                        </a:rPr>
                        <a:t>4 Pole stereo output and composite video port </a:t>
                      </a:r>
                    </a:p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effectLst/>
                        </a:rPr>
                        <a:t>Full size HDMI </a:t>
                      </a:r>
                    </a:p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effectLst/>
                        </a:rPr>
                        <a:t>CSI camera port for connecting a Raspberry Pi camera </a:t>
                      </a:r>
                    </a:p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effectLst/>
                        </a:rPr>
                        <a:t>DSI display port for connecting a Raspberry Pi touchscreen display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117773"/>
                  </a:ext>
                </a:extLst>
              </a:tr>
              <a:tr h="356722">
                <a:tc>
                  <a:txBody>
                    <a:bodyPr/>
                    <a:lstStyle/>
                    <a:p>
                      <a:pPr rtl="0" fontAlgn="base"/>
                      <a:r>
                        <a:rPr lang="en-US" sz="1400" b="0" i="1">
                          <a:effectLst/>
                        </a:rPr>
                        <a:t>Power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>
                          <a:effectLst/>
                        </a:rPr>
                        <a:t>Micro USB power supply (2.1</a:t>
                      </a:r>
                      <a:r>
                        <a:rPr lang="en-US" sz="1400" b="1" i="1">
                          <a:effectLst/>
                        </a:rPr>
                        <a:t>A</a:t>
                      </a:r>
                      <a:r>
                        <a:rPr lang="en-US" sz="1400" b="1">
                          <a:effectLst/>
                        </a:rPr>
                        <a:t>)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9243338"/>
                  </a:ext>
                </a:extLst>
              </a:tr>
            </a:tbl>
          </a:graphicData>
        </a:graphic>
      </p:graphicFrame>
      <p:pic>
        <p:nvPicPr>
          <p:cNvPr id="9" name="Picture 9" descr="A circuit board&#10;&#10;Description generated with high confidence">
            <a:extLst>
              <a:ext uri="{FF2B5EF4-FFF2-40B4-BE49-F238E27FC236}">
                <a16:creationId xmlns:a16="http://schemas.microsoft.com/office/drawing/2014/main" id="{B5C3543A-3599-49D3-81D2-A8EB041941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500" y="3076575"/>
            <a:ext cx="3117401" cy="200114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19163A6-3A85-4FAB-B695-DD3A3863C3EA}"/>
              </a:ext>
            </a:extLst>
          </p:cNvPr>
          <p:cNvSpPr txBox="1"/>
          <p:nvPr/>
        </p:nvSpPr>
        <p:spPr>
          <a:xfrm>
            <a:off x="3262923" y="31718"/>
            <a:ext cx="1765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</a:rPr>
              <a:t>Jiwon 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87C335-B16F-4014-B7AB-394B1B84FA63}"/>
              </a:ext>
            </a:extLst>
          </p:cNvPr>
          <p:cNvSpPr txBox="1"/>
          <p:nvPr/>
        </p:nvSpPr>
        <p:spPr>
          <a:xfrm>
            <a:off x="609600" y="1748476"/>
            <a:ext cx="8436429" cy="11387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Microcontroller</a:t>
            </a:r>
            <a:endParaRPr lang="en-US" sz="4000" b="1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en-US" sz="3200" b="1" i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(Raspberry Pi 3)</a:t>
            </a:r>
          </a:p>
        </p:txBody>
      </p:sp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Quantitative Specifications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C33748-1FD0-4B43-B032-365F52C10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B08705A-49EA-4CC6-B5C2-A27124A401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227067"/>
              </p:ext>
            </p:extLst>
          </p:nvPr>
        </p:nvGraphicFramePr>
        <p:xfrm>
          <a:off x="729342" y="3429000"/>
          <a:ext cx="4604657" cy="2275113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2034879">
                  <a:extLst>
                    <a:ext uri="{9D8B030D-6E8A-4147-A177-3AD203B41FA5}">
                      <a16:colId xmlns:a16="http://schemas.microsoft.com/office/drawing/2014/main" val="363060872"/>
                    </a:ext>
                  </a:extLst>
                </a:gridCol>
                <a:gridCol w="2569778">
                  <a:extLst>
                    <a:ext uri="{9D8B030D-6E8A-4147-A177-3AD203B41FA5}">
                      <a16:colId xmlns:a16="http://schemas.microsoft.com/office/drawing/2014/main" val="636001468"/>
                    </a:ext>
                  </a:extLst>
                </a:gridCol>
              </a:tblGrid>
              <a:tr h="758371">
                <a:tc>
                  <a:txBody>
                    <a:bodyPr/>
                    <a:lstStyle/>
                    <a:p>
                      <a:pPr marL="0" marR="0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1400" b="0" i="1">
                          <a:effectLst/>
                        </a:rPr>
                        <a:t>Acceleration (G Force)</a:t>
                      </a:r>
                      <a:endParaRPr lang="en-US" sz="1400" b="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400" b="1">
                          <a:effectLst/>
                        </a:rPr>
                        <a:t>0 to 200 </a:t>
                      </a:r>
                      <a:r>
                        <a:rPr lang="en-US" sz="1400" b="1" i="1" err="1">
                          <a:effectLst/>
                        </a:rPr>
                        <a:t>Gs</a:t>
                      </a:r>
                      <a:r>
                        <a:rPr lang="en-US" sz="1400" b="1">
                          <a:effectLst/>
                        </a:rPr>
                        <a:t> (1</a:t>
                      </a:r>
                      <a:r>
                        <a:rPr lang="en-US" sz="1400" b="1" i="1">
                          <a:effectLst/>
                        </a:rPr>
                        <a:t>G</a:t>
                      </a:r>
                      <a:r>
                        <a:rPr lang="en-US" sz="1400" b="1">
                          <a:effectLst/>
                        </a:rPr>
                        <a:t> = 9.8 </a:t>
                      </a:r>
                      <a:r>
                        <a:rPr lang="en-US" sz="1400" b="1" i="1">
                          <a:effectLst/>
                        </a:rPr>
                        <a:t>m/s</a:t>
                      </a:r>
                      <a:r>
                        <a:rPr lang="en-US" sz="1400" b="1">
                          <a:effectLst/>
                        </a:rPr>
                        <a:t>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9507291"/>
                  </a:ext>
                </a:extLst>
              </a:tr>
              <a:tr h="758371">
                <a:tc>
                  <a:txBody>
                    <a:bodyPr/>
                    <a:lstStyle/>
                    <a:p>
                      <a:pPr marL="0" marR="0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1400" b="0" i="1">
                          <a:effectLst/>
                        </a:rPr>
                        <a:t>Sensitivity</a:t>
                      </a:r>
                      <a:endParaRPr lang="en-US" sz="1400" b="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400" b="1">
                          <a:effectLst/>
                        </a:rPr>
                        <a:t>98 </a:t>
                      </a:r>
                      <a:r>
                        <a:rPr lang="en-US" sz="1400" b="1" i="1">
                          <a:effectLst/>
                        </a:rPr>
                        <a:t>mg/digit</a:t>
                      </a:r>
                      <a:r>
                        <a:rPr lang="en-US" sz="1400" b="1">
                          <a:effectLst/>
                        </a:rPr>
                        <a:t> @ (+-200 </a:t>
                      </a:r>
                      <a:r>
                        <a:rPr lang="en-US" sz="1400" b="1" i="1">
                          <a:effectLst/>
                        </a:rPr>
                        <a:t>g</a:t>
                      </a:r>
                      <a:r>
                        <a:rPr lang="en-US" sz="1400" b="1">
                          <a:effectLst/>
                        </a:rPr>
                        <a:t>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9918690"/>
                  </a:ext>
                </a:extLst>
              </a:tr>
              <a:tr h="758371">
                <a:tc>
                  <a:txBody>
                    <a:bodyPr/>
                    <a:lstStyle/>
                    <a:p>
                      <a:pPr marL="0" marR="0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1400" b="0" i="1">
                          <a:effectLst/>
                        </a:rPr>
                        <a:t>Operating Temperature</a:t>
                      </a:r>
                      <a:endParaRPr lang="en-US" sz="1400" b="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400" b="1">
                          <a:effectLst/>
                        </a:rPr>
                        <a:t>+85 </a:t>
                      </a:r>
                      <a:r>
                        <a:rPr lang="en-US" sz="1400" b="1" i="1">
                          <a:effectLst/>
                        </a:rPr>
                        <a:t>˚C</a:t>
                      </a:r>
                      <a:r>
                        <a:rPr lang="en-US" sz="1400" b="1">
                          <a:effectLst/>
                        </a:rPr>
                        <a:t> (Max )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4254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680A1F6-9124-4931-ADED-46FA094F7566}"/>
              </a:ext>
            </a:extLst>
          </p:cNvPr>
          <p:cNvSpPr txBox="1"/>
          <p:nvPr/>
        </p:nvSpPr>
        <p:spPr>
          <a:xfrm>
            <a:off x="609600" y="1748476"/>
            <a:ext cx="8436429" cy="11387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Concussion detection</a:t>
            </a:r>
            <a:endParaRPr lang="en-US" sz="4000" b="1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en-US" sz="3200" b="1" i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(Accelerometer) </a:t>
            </a:r>
          </a:p>
        </p:txBody>
      </p:sp>
      <p:pic>
        <p:nvPicPr>
          <p:cNvPr id="3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A3D2621C-5EB1-464B-9448-D2803B5498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3204011"/>
            <a:ext cx="6617551" cy="25960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EE82B9-3EAE-469B-BD4C-3EF16FBF90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1609" y="1825069"/>
            <a:ext cx="1769918" cy="176991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68FF810-955C-4566-A843-EEB9DCFAFD44}"/>
              </a:ext>
            </a:extLst>
          </p:cNvPr>
          <p:cNvSpPr txBox="1"/>
          <p:nvPr/>
        </p:nvSpPr>
        <p:spPr>
          <a:xfrm>
            <a:off x="3262923" y="31718"/>
            <a:ext cx="1765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</a:rPr>
              <a:t>Jiwon L.</a:t>
            </a:r>
          </a:p>
        </p:txBody>
      </p:sp>
    </p:spTree>
    <p:extLst>
      <p:ext uri="{BB962C8B-B14F-4D97-AF65-F5344CB8AC3E}">
        <p14:creationId xmlns:p14="http://schemas.microsoft.com/office/powerpoint/2010/main" val="38488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Quantitative Specifications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C33748-1FD0-4B43-B032-365F52C10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B08705A-49EA-4CC6-B5C2-A27124A401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821647"/>
              </p:ext>
            </p:extLst>
          </p:nvPr>
        </p:nvGraphicFramePr>
        <p:xfrm>
          <a:off x="752475" y="3028950"/>
          <a:ext cx="6517093" cy="2845134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2722901">
                  <a:extLst>
                    <a:ext uri="{9D8B030D-6E8A-4147-A177-3AD203B41FA5}">
                      <a16:colId xmlns:a16="http://schemas.microsoft.com/office/drawing/2014/main" val="363060872"/>
                    </a:ext>
                  </a:extLst>
                </a:gridCol>
                <a:gridCol w="3794192">
                  <a:extLst>
                    <a:ext uri="{9D8B030D-6E8A-4147-A177-3AD203B41FA5}">
                      <a16:colId xmlns:a16="http://schemas.microsoft.com/office/drawing/2014/main" val="636001468"/>
                    </a:ext>
                  </a:extLst>
                </a:gridCol>
              </a:tblGrid>
              <a:tr h="952728">
                <a:tc>
                  <a:txBody>
                    <a:bodyPr/>
                    <a:lstStyle/>
                    <a:p>
                      <a:pPr marL="0" marR="0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1400" b="0" i="1" dirty="0">
                          <a:effectLst/>
                        </a:rPr>
                        <a:t>Force</a:t>
                      </a:r>
                      <a:endParaRPr lang="en-US" sz="1400" b="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400" b="1" i="0" dirty="0">
                          <a:effectLst/>
                        </a:rPr>
                        <a:t>0 to 200 Kg </a:t>
                      </a:r>
                      <a:endParaRPr lang="en-US" sz="14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9507291"/>
                  </a:ext>
                </a:extLst>
              </a:tr>
              <a:tr h="939678">
                <a:tc>
                  <a:txBody>
                    <a:bodyPr/>
                    <a:lstStyle/>
                    <a:p>
                      <a:pPr marL="0" marR="0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1400" b="0" i="1">
                          <a:effectLst/>
                        </a:rPr>
                        <a:t>Sensitivity</a:t>
                      </a:r>
                      <a:endParaRPr lang="en-US" sz="1400" b="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400" b="1" i="0">
                          <a:effectLst/>
                        </a:rPr>
                        <a:t>76 </a:t>
                      </a:r>
                      <a:r>
                        <a:rPr lang="en-US" sz="1400" b="1" i="1">
                          <a:effectLst/>
                        </a:rPr>
                        <a:t>mg/digit</a:t>
                      </a:r>
                      <a:r>
                        <a:rPr lang="en-US" sz="1400" b="1" i="0">
                          <a:effectLst/>
                        </a:rPr>
                        <a:t> @ (+-200 Kg</a:t>
                      </a:r>
                      <a:r>
                        <a:rPr lang="en-US" sz="1400" b="1" i="1">
                          <a:effectLst/>
                        </a:rPr>
                        <a:t>)</a:t>
                      </a:r>
                      <a:endParaRPr lang="en-US" sz="1400" b="1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9918690"/>
                  </a:ext>
                </a:extLst>
              </a:tr>
              <a:tr h="952728">
                <a:tc>
                  <a:txBody>
                    <a:bodyPr/>
                    <a:lstStyle/>
                    <a:p>
                      <a:pPr marL="0" marR="0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1400" b="0" i="1">
                          <a:effectLst/>
                        </a:rPr>
                        <a:t>Operating Temperature Range</a:t>
                      </a:r>
                      <a:endParaRPr lang="en-US" sz="1400" b="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400" b="1" i="0" dirty="0">
                          <a:effectLst/>
                        </a:rPr>
                        <a:t>-20 to 60 </a:t>
                      </a:r>
                      <a:r>
                        <a:rPr lang="en-US" sz="1400" b="1" i="1" dirty="0">
                          <a:effectLst/>
                        </a:rPr>
                        <a:t>˚C </a:t>
                      </a:r>
                      <a:endParaRPr lang="en-US" sz="1400" b="1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42549"/>
                  </a:ext>
                </a:extLst>
              </a:tr>
            </a:tbl>
          </a:graphicData>
        </a:graphic>
      </p:graphicFrame>
      <p:pic>
        <p:nvPicPr>
          <p:cNvPr id="3" name="Picture 6" descr="A close up of a device&#10;&#10;Description generated with high confidence">
            <a:extLst>
              <a:ext uri="{FF2B5EF4-FFF2-40B4-BE49-F238E27FC236}">
                <a16:creationId xmlns:a16="http://schemas.microsoft.com/office/drawing/2014/main" id="{0AD000E0-54D3-4FA6-BCAD-6AC3CD5297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50" y="3028950"/>
            <a:ext cx="2743200" cy="27432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8CCE72A-DC1A-469D-B4EF-A107291B310C}"/>
              </a:ext>
            </a:extLst>
          </p:cNvPr>
          <p:cNvSpPr txBox="1"/>
          <p:nvPr/>
        </p:nvSpPr>
        <p:spPr>
          <a:xfrm>
            <a:off x="3262923" y="31718"/>
            <a:ext cx="1765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</a:rPr>
              <a:t>Daniel A.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37F116-E91E-4718-B40C-79224616D4E4}"/>
              </a:ext>
            </a:extLst>
          </p:cNvPr>
          <p:cNvSpPr txBox="1"/>
          <p:nvPr/>
        </p:nvSpPr>
        <p:spPr>
          <a:xfrm>
            <a:off x="609600" y="1748476"/>
            <a:ext cx="8436429" cy="11387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Impact detection</a:t>
            </a:r>
            <a:endParaRPr lang="en-US" sz="4000" b="1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en-US" sz="3200" b="1" i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(Load Cell) </a:t>
            </a:r>
          </a:p>
        </p:txBody>
      </p:sp>
    </p:spTree>
    <p:extLst>
      <p:ext uri="{BB962C8B-B14F-4D97-AF65-F5344CB8AC3E}">
        <p14:creationId xmlns:p14="http://schemas.microsoft.com/office/powerpoint/2010/main" val="52439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A8AAC-1C1F-43F5-A896-63A03BAEE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Quantitative Specifications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79E5AA-76F6-44AA-8E4C-54A6BD51A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7</a:t>
            </a:fld>
            <a:endParaRPr lang="en-US"/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6CD0F3AD-B64B-41CE-921C-ABB7EC2C1F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188162"/>
              </p:ext>
            </p:extLst>
          </p:nvPr>
        </p:nvGraphicFramePr>
        <p:xfrm>
          <a:off x="715006" y="3040440"/>
          <a:ext cx="8421116" cy="3155497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058208">
                  <a:extLst>
                    <a:ext uri="{9D8B030D-6E8A-4147-A177-3AD203B41FA5}">
                      <a16:colId xmlns:a16="http://schemas.microsoft.com/office/drawing/2014/main" val="3132175956"/>
                    </a:ext>
                  </a:extLst>
                </a:gridCol>
                <a:gridCol w="5362908">
                  <a:extLst>
                    <a:ext uri="{9D8B030D-6E8A-4147-A177-3AD203B41FA5}">
                      <a16:colId xmlns:a16="http://schemas.microsoft.com/office/drawing/2014/main" val="706005852"/>
                    </a:ext>
                  </a:extLst>
                </a:gridCol>
              </a:tblGrid>
              <a:tr h="112354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 b="0" i="1"/>
                        <a:t>Maximum Force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 b="1"/>
                        <a:t>445 </a:t>
                      </a:r>
                      <a:r>
                        <a:rPr lang="en-US" sz="1400" b="1" i="1"/>
                        <a:t>N</a:t>
                      </a:r>
                      <a:r>
                        <a:rPr lang="en-US" sz="1400" b="1"/>
                        <a:t> (100 </a:t>
                      </a:r>
                      <a:r>
                        <a:rPr lang="en-US" sz="1400" b="1" i="1" err="1"/>
                        <a:t>lbs</a:t>
                      </a:r>
                      <a:r>
                        <a:rPr lang="en-US" sz="1400" b="1"/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003599"/>
                  </a:ext>
                </a:extLst>
              </a:tr>
              <a:tr h="101597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 b="0" i="1"/>
                        <a:t>Sensing Area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 b="1"/>
                        <a:t>9.53 </a:t>
                      </a:r>
                      <a:r>
                        <a:rPr lang="en-US" sz="1400" b="1" i="1"/>
                        <a:t>mm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7982765"/>
                  </a:ext>
                </a:extLst>
              </a:tr>
              <a:tr h="101597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 b="0" i="1"/>
                        <a:t>Response Time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 b="1"/>
                        <a:t>&lt; 5 </a:t>
                      </a:r>
                      <a:r>
                        <a:rPr lang="en-US" sz="1400" b="1" i="1"/>
                        <a:t>µsec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0159582"/>
                  </a:ext>
                </a:extLst>
              </a:tr>
            </a:tbl>
          </a:graphicData>
        </a:graphic>
      </p:graphicFrame>
      <p:pic>
        <p:nvPicPr>
          <p:cNvPr id="9" name="Picture 9" descr="A close up of a device&#10;&#10;Description generated with very high confidence">
            <a:extLst>
              <a:ext uri="{FF2B5EF4-FFF2-40B4-BE49-F238E27FC236}">
                <a16:creationId xmlns:a16="http://schemas.microsoft.com/office/drawing/2014/main" id="{04184765-2E76-4049-A80D-809E24B1F1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8935" y="3182528"/>
            <a:ext cx="2704579" cy="27031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04F302E-917C-46B6-A9CA-289BA44F428E}"/>
              </a:ext>
            </a:extLst>
          </p:cNvPr>
          <p:cNvSpPr txBox="1"/>
          <p:nvPr/>
        </p:nvSpPr>
        <p:spPr>
          <a:xfrm>
            <a:off x="3262923" y="31718"/>
            <a:ext cx="1765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</a:rPr>
              <a:t>Daniel A.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73F7494-6148-4FD7-A761-9E8ACB754C2C}"/>
              </a:ext>
            </a:extLst>
          </p:cNvPr>
          <p:cNvSpPr txBox="1"/>
          <p:nvPr/>
        </p:nvSpPr>
        <p:spPr>
          <a:xfrm>
            <a:off x="609600" y="1748476"/>
            <a:ext cx="8436429" cy="11387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Pressure detection</a:t>
            </a:r>
            <a:endParaRPr lang="en-US" sz="4000" b="1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en-US" sz="3200" b="1" i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(Flexi-Force sensor)</a:t>
            </a:r>
          </a:p>
        </p:txBody>
      </p:sp>
    </p:spTree>
    <p:extLst>
      <p:ext uri="{BB962C8B-B14F-4D97-AF65-F5344CB8AC3E}">
        <p14:creationId xmlns:p14="http://schemas.microsoft.com/office/powerpoint/2010/main" val="3772961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Quantitative Specifications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C33748-1FD0-4B43-B032-365F52C10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8</a:t>
            </a:fld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B08705A-49EA-4CC6-B5C2-A27124A401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107825"/>
              </p:ext>
            </p:extLst>
          </p:nvPr>
        </p:nvGraphicFramePr>
        <p:xfrm>
          <a:off x="752475" y="3028950"/>
          <a:ext cx="6517093" cy="2845134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2722901">
                  <a:extLst>
                    <a:ext uri="{9D8B030D-6E8A-4147-A177-3AD203B41FA5}">
                      <a16:colId xmlns:a16="http://schemas.microsoft.com/office/drawing/2014/main" val="363060872"/>
                    </a:ext>
                  </a:extLst>
                </a:gridCol>
                <a:gridCol w="3794192">
                  <a:extLst>
                    <a:ext uri="{9D8B030D-6E8A-4147-A177-3AD203B41FA5}">
                      <a16:colId xmlns:a16="http://schemas.microsoft.com/office/drawing/2014/main" val="636001468"/>
                    </a:ext>
                  </a:extLst>
                </a:gridCol>
              </a:tblGrid>
              <a:tr h="952728">
                <a:tc>
                  <a:txBody>
                    <a:bodyPr/>
                    <a:lstStyle/>
                    <a:p>
                      <a:pPr marL="0" marR="0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1400" b="0" i="1">
                          <a:effectLst/>
                        </a:rPr>
                        <a:t>Range Pulse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400" b="1">
                          <a:effectLst/>
                        </a:rPr>
                        <a:t>0 to 200 </a:t>
                      </a:r>
                      <a:r>
                        <a:rPr lang="en-US" sz="1400" b="1" i="1">
                          <a:effectLst/>
                        </a:rPr>
                        <a:t>bpm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9507291"/>
                  </a:ext>
                </a:extLst>
              </a:tr>
              <a:tr h="939678">
                <a:tc>
                  <a:txBody>
                    <a:bodyPr/>
                    <a:lstStyle/>
                    <a:p>
                      <a:pPr marL="0" marR="0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1400" b="0" i="1">
                          <a:effectLst/>
                        </a:rPr>
                        <a:t>Max. Sampling Rate</a:t>
                      </a:r>
                      <a:endParaRPr lang="en-US" sz="1400" b="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400" b="1">
                          <a:effectLst/>
                        </a:rPr>
                        <a:t>100 </a:t>
                      </a:r>
                      <a:r>
                        <a:rPr lang="en-US" sz="1400" b="1" i="1">
                          <a:effectLst/>
                        </a:rPr>
                        <a:t>samples/sec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9918690"/>
                  </a:ext>
                </a:extLst>
              </a:tr>
              <a:tr h="952728">
                <a:tc>
                  <a:txBody>
                    <a:bodyPr/>
                    <a:lstStyle/>
                    <a:p>
                      <a:pPr marL="0" marR="0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1400" b="0" i="1">
                          <a:effectLst/>
                        </a:rPr>
                        <a:t>Range Waveform</a:t>
                      </a:r>
                      <a:endParaRPr lang="en-US" sz="1400" b="0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400" b="1">
                          <a:effectLst/>
                        </a:rPr>
                        <a:t>0 to 5 </a:t>
                      </a:r>
                      <a:r>
                        <a:rPr lang="en-US" sz="1400" b="1" i="1">
                          <a:effectLst/>
                        </a:rPr>
                        <a:t>V</a:t>
                      </a:r>
                      <a:endParaRPr lang="en-US" sz="1400" b="1" i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42549"/>
                  </a:ext>
                </a:extLst>
              </a:tr>
            </a:tbl>
          </a:graphicData>
        </a:graphic>
      </p:graphicFrame>
      <p:pic>
        <p:nvPicPr>
          <p:cNvPr id="3" name="Picture 6" descr="A picture containing whisk, sky, kitchenware&#10;&#10;Description generated with high confidence">
            <a:extLst>
              <a:ext uri="{FF2B5EF4-FFF2-40B4-BE49-F238E27FC236}">
                <a16:creationId xmlns:a16="http://schemas.microsoft.com/office/drawing/2014/main" id="{28F6BDA7-5AF8-487D-A19D-ACEF58E36F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7225" y="2990850"/>
            <a:ext cx="2743200" cy="27432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ED780FF-B214-4B10-B651-D247A584E277}"/>
              </a:ext>
            </a:extLst>
          </p:cNvPr>
          <p:cNvSpPr txBox="1"/>
          <p:nvPr/>
        </p:nvSpPr>
        <p:spPr>
          <a:xfrm>
            <a:off x="3262923" y="31718"/>
            <a:ext cx="1765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</a:rPr>
              <a:t>Daniel A.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1BCAE963-3026-4417-955E-A908EA644970}"/>
              </a:ext>
            </a:extLst>
          </p:cNvPr>
          <p:cNvSpPr txBox="1"/>
          <p:nvPr/>
        </p:nvSpPr>
        <p:spPr>
          <a:xfrm>
            <a:off x="609600" y="1748476"/>
            <a:ext cx="8436429" cy="11387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Heart rate detection</a:t>
            </a:r>
            <a:endParaRPr lang="en-US" sz="4000" b="1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en-US" sz="3200" b="1" i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(Pulse sensor)</a:t>
            </a:r>
          </a:p>
        </p:txBody>
      </p:sp>
    </p:spTree>
    <p:extLst>
      <p:ext uri="{BB962C8B-B14F-4D97-AF65-F5344CB8AC3E}">
        <p14:creationId xmlns:p14="http://schemas.microsoft.com/office/powerpoint/2010/main" val="1350419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Quantitative Specifications 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DBA0D0-B261-4A5C-A6B5-5F8D1FBFF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9</a:t>
            </a:fld>
            <a:endParaRPr lang="en-US"/>
          </a:p>
        </p:txBody>
      </p:sp>
      <p:graphicFrame>
        <p:nvGraphicFramePr>
          <p:cNvPr id="5" name="Table 3">
            <a:extLst>
              <a:ext uri="{FF2B5EF4-FFF2-40B4-BE49-F238E27FC236}">
                <a16:creationId xmlns:a16="http://schemas.microsoft.com/office/drawing/2014/main" id="{723354E6-8861-4CFF-84E7-8471F4791B6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90575" y="3045370"/>
          <a:ext cx="7566225" cy="3480936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392345">
                  <a:extLst>
                    <a:ext uri="{9D8B030D-6E8A-4147-A177-3AD203B41FA5}">
                      <a16:colId xmlns:a16="http://schemas.microsoft.com/office/drawing/2014/main" val="483036789"/>
                    </a:ext>
                  </a:extLst>
                </a:gridCol>
                <a:gridCol w="5173880">
                  <a:extLst>
                    <a:ext uri="{9D8B030D-6E8A-4147-A177-3AD203B41FA5}">
                      <a16:colId xmlns:a16="http://schemas.microsoft.com/office/drawing/2014/main" val="1293222629"/>
                    </a:ext>
                  </a:extLst>
                </a:gridCol>
              </a:tblGrid>
              <a:tr h="700844">
                <a:tc>
                  <a:txBody>
                    <a:bodyPr/>
                    <a:lstStyle/>
                    <a:p>
                      <a:pPr rtl="0" fontAlgn="base"/>
                      <a:r>
                        <a:rPr lang="en-US" sz="1400" b="0" i="1">
                          <a:effectLst/>
                        </a:rPr>
                        <a:t>Queue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dirty="0">
                          <a:effectLst/>
                        </a:rPr>
                        <a:t>AWS Simple Queue Service (FIFO)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5471296"/>
                  </a:ext>
                </a:extLst>
              </a:tr>
              <a:tr h="1606275">
                <a:tc>
                  <a:txBody>
                    <a:bodyPr/>
                    <a:lstStyle/>
                    <a:p>
                      <a:pPr rtl="0" fontAlgn="base"/>
                      <a:r>
                        <a:rPr lang="en-US" sz="1400" b="0" i="1">
                          <a:effectLst/>
                        </a:rPr>
                        <a:t>Server(less) Architecture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dirty="0">
                          <a:effectLst/>
                        </a:rPr>
                        <a:t>AWS Lambda</a:t>
                      </a:r>
                    </a:p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dirty="0">
                          <a:effectLst/>
                        </a:rPr>
                        <a:t>AWS Elastic Compute Cloud</a:t>
                      </a:r>
                    </a:p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dirty="0">
                          <a:effectLst/>
                        </a:rPr>
                        <a:t>AWS Elastic Beanstalk</a:t>
                      </a:r>
                    </a:p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dirty="0">
                          <a:effectLst/>
                        </a:rPr>
                        <a:t>AWS Firehose</a:t>
                      </a:r>
                    </a:p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dirty="0">
                          <a:effectLst/>
                        </a:rPr>
                        <a:t>AWS S3</a:t>
                      </a:r>
                    </a:p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dirty="0">
                          <a:effectLst/>
                        </a:rPr>
                        <a:t>AWS Cognito</a:t>
                      </a:r>
                    </a:p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dirty="0">
                          <a:effectLst/>
                        </a:rPr>
                        <a:t>DynamoDB (NoSQL) database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56702"/>
                  </a:ext>
                </a:extLst>
              </a:tr>
              <a:tr h="1173817">
                <a:tc>
                  <a:txBody>
                    <a:bodyPr/>
                    <a:lstStyle/>
                    <a:p>
                      <a:pPr rtl="0" fontAlgn="base"/>
                      <a:r>
                        <a:rPr lang="en-US" sz="1400" b="0" i="1" dirty="0">
                          <a:effectLst/>
                        </a:rPr>
                        <a:t>Data Handling (</a:t>
                      </a:r>
                      <a:r>
                        <a:rPr kumimoji="0" lang="en-US" sz="1400" b="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 or less concurrent users) </a:t>
                      </a:r>
                      <a:endParaRPr lang="en-US" sz="1400" b="0" i="1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kumimoji="0" lang="en-US" sz="14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Web Servers (2 cores, 8 GB</a:t>
                      </a:r>
                      <a:r>
                        <a:rPr kumimoji="0" lang="en-US" sz="1400" b="1" i="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RAM, 500 GB storage/ea.)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kumimoji="0" lang="en-US" sz="14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App Servers (4 virtual cores, 16 GB RAM)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kumimoji="0" lang="en-US" sz="14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kumimoji="0" lang="en-US" sz="1400" b="1" i="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 Data transfer</a:t>
                      </a:r>
                    </a:p>
                    <a:p>
                      <a:pPr marL="285750" indent="-285750">
                        <a:buFont typeface="Arial" charset="0"/>
                        <a:buChar char="•"/>
                      </a:pPr>
                      <a:r>
                        <a:rPr kumimoji="0" lang="en-US" sz="14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 GB Data Storage and Backup</a:t>
                      </a:r>
                    </a:p>
                    <a:p>
                      <a:pPr marL="231775" lvl="0" indent="-231775" rtl="0" fontAlgn="base">
                        <a:buFont typeface="Arial" panose="020B0604020202020204" pitchFamily="34" charset="0"/>
                        <a:buChar char="•"/>
                      </a:pPr>
                      <a:endParaRPr lang="en-US" sz="1400" b="1" dirty="0">
                        <a:effectLst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7" name="Picture 8" descr="A picture containing cookie cutter&#10;&#10;Description generated with high confidence">
            <a:extLst>
              <a:ext uri="{FF2B5EF4-FFF2-40B4-BE49-F238E27FC236}">
                <a16:creationId xmlns:a16="http://schemas.microsoft.com/office/drawing/2014/main" id="{8E4E5FE6-87ED-43AD-A2B4-82357CF3C9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9175" y="2533650"/>
            <a:ext cx="3129307" cy="25958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BF21797-78E6-4BAD-9219-8E860C7A0B5E}"/>
              </a:ext>
            </a:extLst>
          </p:cNvPr>
          <p:cNvSpPr txBox="1"/>
          <p:nvPr/>
        </p:nvSpPr>
        <p:spPr>
          <a:xfrm>
            <a:off x="3262923" y="31718"/>
            <a:ext cx="1765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</a:rPr>
              <a:t>Kevin W.</a:t>
            </a: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F9711AEF-1929-4E15-B909-A6F20C8C98D4}"/>
              </a:ext>
            </a:extLst>
          </p:cNvPr>
          <p:cNvSpPr txBox="1"/>
          <p:nvPr/>
        </p:nvSpPr>
        <p:spPr>
          <a:xfrm>
            <a:off x="609600" y="1748476"/>
            <a:ext cx="8436429" cy="11387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 b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Cloud</a:t>
            </a:r>
            <a:endParaRPr lang="en-US" sz="4000" b="1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en-US" sz="3200" b="1" i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(Amazon Web Services)</a:t>
            </a:r>
          </a:p>
        </p:txBody>
      </p:sp>
    </p:spTree>
    <p:extLst>
      <p:ext uri="{BB962C8B-B14F-4D97-AF65-F5344CB8AC3E}">
        <p14:creationId xmlns:p14="http://schemas.microsoft.com/office/powerpoint/2010/main" val="1097989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 presentation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raining presentation.potx" id="{7B9FCAFE-DDE5-4198-9987-54DFCAD80598}" vid="{6015A8B0-C387-4E39-945C-0F39E3EB10B6}"/>
    </a:ext>
  </a:extLst>
</a:theme>
</file>

<file path=ppt/theme/theme2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1716</Words>
  <Application>Microsoft Office PowerPoint</Application>
  <PresentationFormat>Widescreen</PresentationFormat>
  <Paragraphs>661</Paragraphs>
  <Slides>21</Slides>
  <Notes>11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Training presentation</vt:lpstr>
      <vt:lpstr>Senior Design Project: Measured Accumulative Underlying Real-time Impact Endo-skeleton (MAURICE)</vt:lpstr>
      <vt:lpstr>Qualitative Goals</vt:lpstr>
      <vt:lpstr>Qualitative Goals</vt:lpstr>
      <vt:lpstr>Quantitative Specifications</vt:lpstr>
      <vt:lpstr>Quantitative Specifications</vt:lpstr>
      <vt:lpstr>Quantitative Specifications</vt:lpstr>
      <vt:lpstr>Quantitative Specifications</vt:lpstr>
      <vt:lpstr>Quantitative Specifications </vt:lpstr>
      <vt:lpstr>Quantitative Specifications </vt:lpstr>
      <vt:lpstr>Quantitative Specifications </vt:lpstr>
      <vt:lpstr>Design Approach</vt:lpstr>
      <vt:lpstr>Design Approach – Hardware layer</vt:lpstr>
      <vt:lpstr>Design Approach – Cloud layer</vt:lpstr>
      <vt:lpstr>Design Approach – Dashboard layer</vt:lpstr>
      <vt:lpstr>Design Approach</vt:lpstr>
      <vt:lpstr>Schedule</vt:lpstr>
      <vt:lpstr>Schedule</vt:lpstr>
      <vt:lpstr>Schedule</vt:lpstr>
      <vt:lpstr>Status</vt:lpstr>
      <vt:lpstr>PowerPoint Presentation</vt:lpstr>
      <vt:lpstr>What's Next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Senior Design Project: Measured Accumulative Underlying Real-time Impact Endo-skeleton (MAURICE)</dc:title>
  <cp:lastModifiedBy>Daniel Albuquerque</cp:lastModifiedBy>
  <cp:revision>24</cp:revision>
  <dcterms:modified xsi:type="dcterms:W3CDTF">2018-02-27T20:31:52Z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