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1" r:id="rId4"/>
    <p:sldMasterId id="214748365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6858000" cx="12192000"/>
  <p:notesSz cx="6858000" cy="9144000"/>
  <p:embeddedFontLst>
    <p:embeddedFont>
      <p:font typeface="Roboto"/>
      <p:regular r:id="rId20"/>
      <p:bold r:id="rId21"/>
      <p:italic r:id="rId22"/>
      <p:boldItalic r:id="rId23"/>
    </p:embeddedFont>
    <p:embeddedFont>
      <p:font typeface="Roboto Light"/>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60688CF4-B643-4690-91B3-9124A06D92E5}">
  <a:tblStyle styleId="{60688CF4-B643-4690-91B3-9124A06D92E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3248A98-DC25-4622-9480-CFD5485A3F1B}"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22" Type="http://schemas.openxmlformats.org/officeDocument/2006/relationships/font" Target="fonts/Roboto-italic.fntdata"/><Relationship Id="rId21" Type="http://schemas.openxmlformats.org/officeDocument/2006/relationships/font" Target="fonts/Roboto-bold.fntdata"/><Relationship Id="rId24" Type="http://schemas.openxmlformats.org/officeDocument/2006/relationships/font" Target="fonts/RobotoLight-regular.fntdata"/><Relationship Id="rId23" Type="http://schemas.openxmlformats.org/officeDocument/2006/relationships/font" Target="fonts/Roboto-bold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obotoLight-italic.fntdata"/><Relationship Id="rId25" Type="http://schemas.openxmlformats.org/officeDocument/2006/relationships/font" Target="fonts/RobotoLight-bold.fntdata"/><Relationship Id="rId27" Type="http://schemas.openxmlformats.org/officeDocument/2006/relationships/font" Target="fonts/RobotoLight-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 name="Shape 25"/>
        <p:cNvGrpSpPr/>
        <p:nvPr/>
      </p:nvGrpSpPr>
      <p:grpSpPr>
        <a:xfrm>
          <a:off x="0" y="0"/>
          <a:ext cx="0" cy="0"/>
          <a:chOff x="0" y="0"/>
          <a:chExt cx="0" cy="0"/>
        </a:xfrm>
      </p:grpSpPr>
      <p:sp>
        <p:nvSpPr>
          <p:cNvPr id="26" name="Shape 2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rPr lang="en-US" sz="1000"/>
              <a:t>Adrian: (Make it short!!!!)</a:t>
            </a:r>
            <a:endParaRPr sz="1000"/>
          </a:p>
          <a:p>
            <a:pPr indent="0" lvl="0" marL="0">
              <a:spcBef>
                <a:spcPts val="0"/>
              </a:spcBef>
              <a:spcAft>
                <a:spcPts val="0"/>
              </a:spcAft>
              <a:buNone/>
            </a:pPr>
            <a:r>
              <a:rPr lang="en-US" sz="1000"/>
              <a:t>Search and rescue missions -&gt; Challenge (hand in hand but technically </a:t>
            </a:r>
            <a:r>
              <a:rPr lang="en-US" sz="1000"/>
              <a:t>different</a:t>
            </a:r>
            <a:r>
              <a:rPr lang="en-US" sz="1000"/>
              <a:t>): search (great areas, many sensors) / rescue (one </a:t>
            </a:r>
            <a:r>
              <a:rPr lang="en-US" sz="1000"/>
              <a:t>heavy lifting</a:t>
            </a:r>
            <a:r>
              <a:rPr lang="en-US" sz="1000"/>
              <a:t> rescuer). What if -&gt; modular </a:t>
            </a:r>
            <a:r>
              <a:rPr lang="en-US" sz="1000"/>
              <a:t>aerial</a:t>
            </a:r>
            <a:r>
              <a:rPr lang="en-US" sz="1000"/>
              <a:t> </a:t>
            </a:r>
            <a:r>
              <a:rPr lang="en-US" sz="1000"/>
              <a:t>platform, so flexible that not only both but many other tasks.</a:t>
            </a:r>
            <a:endParaRPr sz="1000"/>
          </a:p>
          <a:p>
            <a:pPr indent="0" lvl="0" marL="0">
              <a:spcBef>
                <a:spcPts val="0"/>
              </a:spcBef>
              <a:spcAft>
                <a:spcPts val="0"/>
              </a:spcAft>
              <a:buNone/>
            </a:pPr>
            <a:r>
              <a:t/>
            </a:r>
            <a:endParaRPr sz="1000"/>
          </a:p>
          <a:p>
            <a:pPr indent="0" lvl="0" marL="0">
              <a:spcBef>
                <a:spcPts val="0"/>
              </a:spcBef>
              <a:spcAft>
                <a:spcPts val="0"/>
              </a:spcAft>
              <a:buNone/>
            </a:pPr>
            <a:r>
              <a:t/>
            </a:r>
            <a:endParaRPr sz="1000"/>
          </a:p>
        </p:txBody>
      </p:sp>
      <p:sp>
        <p:nvSpPr>
          <p:cNvPr id="27" name="Shape 2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24" name="Shape 12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Ayca:</a:t>
            </a:r>
            <a:endParaRPr/>
          </a:p>
          <a:p>
            <a:pPr indent="-298450" lvl="0" marL="457200" rtl="0">
              <a:spcBef>
                <a:spcPts val="0"/>
              </a:spcBef>
              <a:spcAft>
                <a:spcPts val="0"/>
              </a:spcAft>
              <a:buSzPts val="1100"/>
              <a:buChar char="-"/>
            </a:pPr>
            <a:r>
              <a:rPr lang="en-US"/>
              <a:t>interface with android through bluetooth 4</a:t>
            </a:r>
            <a:endParaRPr/>
          </a:p>
          <a:p>
            <a:pPr indent="-298450" lvl="0" marL="457200">
              <a:spcBef>
                <a:spcPts val="0"/>
              </a:spcBef>
              <a:spcAft>
                <a:spcPts val="0"/>
              </a:spcAft>
              <a:buSzPts val="1100"/>
              <a:buChar char="-"/>
            </a:pPr>
            <a:r>
              <a:rPr lang="en-US"/>
              <a:t>clean flight</a:t>
            </a:r>
            <a:endParaRPr/>
          </a:p>
          <a:p>
            <a:pPr indent="0" lvl="0" mar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24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ESP8266</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Shape 14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47" name="Shape 14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Currently, we have drafted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Shape 21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1" name="Shape 21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 name="Shape 32"/>
        <p:cNvGrpSpPr/>
        <p:nvPr/>
      </p:nvGrpSpPr>
      <p:grpSpPr>
        <a:xfrm>
          <a:off x="0" y="0"/>
          <a:ext cx="0" cy="0"/>
          <a:chOff x="0" y="0"/>
          <a:chExt cx="0" cy="0"/>
        </a:xfrm>
      </p:grpSpPr>
      <p:sp>
        <p:nvSpPr>
          <p:cNvPr id="33" name="Shape 3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4" name="Shape 3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Adrian:</a:t>
            </a:r>
            <a:endParaRPr/>
          </a:p>
          <a:p>
            <a:pPr indent="0" lvl="0" marL="0">
              <a:spcBef>
                <a:spcPts val="0"/>
              </a:spcBef>
              <a:spcAft>
                <a:spcPts val="0"/>
              </a:spcAft>
              <a:buNone/>
            </a:pPr>
            <a:r>
              <a:rPr lang="en-US"/>
              <a:t>what SkyIsland is trying to achieve is unprecedented so we combine key features of </a:t>
            </a:r>
            <a:r>
              <a:rPr lang="en-US"/>
              <a:t>different</a:t>
            </a:r>
            <a:r>
              <a:rPr lang="en-US"/>
              <a:t> </a:t>
            </a:r>
            <a:r>
              <a:rPr lang="en-US"/>
              <a:t>projects</a:t>
            </a:r>
            <a:r>
              <a:rPr lang="en-US"/>
              <a:t>.</a:t>
            </a:r>
            <a:endParaRPr/>
          </a:p>
          <a:p>
            <a:pPr indent="0" lvl="0" marL="0">
              <a:spcBef>
                <a:spcPts val="0"/>
              </a:spcBef>
              <a:spcAft>
                <a:spcPts val="0"/>
              </a:spcAft>
              <a:buNone/>
            </a:pPr>
            <a:r>
              <a:rPr lang="en-US"/>
              <a:t>Drone box: Inspection drones</a:t>
            </a:r>
            <a:endParaRPr/>
          </a:p>
          <a:p>
            <a:pPr indent="0" lvl="0" marL="0">
              <a:spcBef>
                <a:spcPts val="0"/>
              </a:spcBef>
              <a:spcAft>
                <a:spcPts val="0"/>
              </a:spcAft>
              <a:buNone/>
            </a:pPr>
            <a:r>
              <a:rPr lang="en-US"/>
              <a:t>Mid air refueling (Daniel Briggs Wilson)</a:t>
            </a:r>
            <a:endParaRPr/>
          </a:p>
          <a:p>
            <a:pPr indent="0" lvl="0" marL="0">
              <a:spcBef>
                <a:spcPts val="0"/>
              </a:spcBef>
              <a:spcAft>
                <a:spcPts val="0"/>
              </a:spcAft>
              <a:buNone/>
            </a:pPr>
            <a:r>
              <a:rPr lang="en-US"/>
              <a:t>MIT M Blocks</a:t>
            </a:r>
            <a:endParaRPr/>
          </a:p>
          <a:p>
            <a:pPr indent="0" lvl="0" marL="0">
              <a:spcBef>
                <a:spcPts val="0"/>
              </a:spcBef>
              <a:spcAft>
                <a:spcPts val="0"/>
              </a:spcAft>
              <a:buNone/>
            </a:pPr>
            <a:r>
              <a:rPr lang="en-US"/>
              <a:t>Microsoft </a:t>
            </a:r>
            <a:r>
              <a:rPr lang="en-US"/>
              <a:t>Cleanflight</a:t>
            </a:r>
            <a:r>
              <a:rPr lang="en-US"/>
              <a:t>: Software for laptop base station</a:t>
            </a:r>
            <a:endParaRPr/>
          </a:p>
          <a:p>
            <a:pPr indent="0" lvl="0" marL="0">
              <a:spcBef>
                <a:spcPts val="0"/>
              </a:spcBef>
              <a:spcAft>
                <a:spcPts val="0"/>
              </a:spcAft>
              <a:buNone/>
            </a:pPr>
            <a:r>
              <a:rPr lang="en-US"/>
              <a:t>MIT: </a:t>
            </a:r>
            <a:r>
              <a:rPr lang="en-US"/>
              <a:t>Seaswarm</a:t>
            </a:r>
            <a:endParaRPr/>
          </a:p>
          <a:p>
            <a:pPr indent="0" lvl="0" marL="0" rtl="0">
              <a:spcBef>
                <a:spcPts val="0"/>
              </a:spcBef>
              <a:spcAft>
                <a:spcPts val="0"/>
              </a:spcAft>
              <a:buNone/>
            </a:pPr>
            <a:r>
              <a:rPr lang="en-US">
                <a:solidFill>
                  <a:schemeClr val="dk1"/>
                </a:solidFill>
              </a:rPr>
              <a:t>ETH: </a:t>
            </a:r>
            <a:r>
              <a:rPr lang="en-US"/>
              <a:t>Flight Array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 name="Shape 44"/>
        <p:cNvGrpSpPr/>
        <p:nvPr/>
      </p:nvGrpSpPr>
      <p:grpSpPr>
        <a:xfrm>
          <a:off x="0" y="0"/>
          <a:ext cx="0" cy="0"/>
          <a:chOff x="0" y="0"/>
          <a:chExt cx="0" cy="0"/>
        </a:xfrm>
      </p:grpSpPr>
      <p:sp>
        <p:nvSpPr>
          <p:cNvPr id="45" name="Shape 4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6" name="Shape 4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sz="1200">
                <a:solidFill>
                  <a:schemeClr val="dk1"/>
                </a:solidFill>
              </a:rPr>
              <a:t>Qing:</a:t>
            </a:r>
            <a:endParaRPr sz="1200">
              <a:solidFill>
                <a:schemeClr val="dk1"/>
              </a:solidFill>
            </a:endParaRPr>
          </a:p>
          <a:p>
            <a:pPr indent="0" lvl="0" marL="0">
              <a:spcBef>
                <a:spcPts val="0"/>
              </a:spcBef>
              <a:spcAft>
                <a:spcPts val="0"/>
              </a:spcAft>
              <a:buClr>
                <a:schemeClr val="dk1"/>
              </a:buClr>
              <a:buSzPts val="1100"/>
              <a:buFont typeface="Arial"/>
              <a:buNone/>
            </a:pPr>
            <a:r>
              <a:rPr lang="en-US" sz="1200">
                <a:solidFill>
                  <a:schemeClr val="dk1"/>
                </a:solidFill>
              </a:rPr>
              <a:t>Functionality of the prototype/model: Two or more drones follow the ground commands, dock and separate in mid-flight and operate as one unit.</a:t>
            </a:r>
            <a:endParaRPr sz="1200">
              <a:solidFill>
                <a:schemeClr val="dk1"/>
              </a:solidFill>
            </a:endParaRPr>
          </a:p>
          <a:p>
            <a:pPr indent="0" lvl="0" marL="0">
              <a:spcBef>
                <a:spcPts val="0"/>
              </a:spcBef>
              <a:spcAft>
                <a:spcPts val="0"/>
              </a:spcAft>
              <a:buClr>
                <a:schemeClr val="dk1"/>
              </a:buClr>
              <a:buSzPts val="1100"/>
              <a:buFont typeface="Arial"/>
              <a:buNone/>
            </a:pPr>
            <a:r>
              <a:t/>
            </a:r>
            <a:endParaRPr sz="1200">
              <a:solidFill>
                <a:schemeClr val="dk1"/>
              </a:solidFill>
            </a:endParaRPr>
          </a:p>
          <a:p>
            <a:pPr indent="0" lvl="0" marL="0">
              <a:spcBef>
                <a:spcPts val="0"/>
              </a:spcBef>
              <a:spcAft>
                <a:spcPts val="0"/>
              </a:spcAft>
              <a:buClr>
                <a:schemeClr val="dk1"/>
              </a:buClr>
              <a:buSzPts val="1100"/>
              <a:buFont typeface="Arial"/>
              <a:buNone/>
            </a:pPr>
            <a:r>
              <a:rPr lang="en-US" sz="1200">
                <a:solidFill>
                  <a:schemeClr val="dk1"/>
                </a:solidFill>
              </a:rPr>
              <a:t>Application: Search and inspection</a:t>
            </a:r>
            <a:endParaRPr sz="1200">
              <a:solidFill>
                <a:schemeClr val="dk1"/>
              </a:solidFill>
            </a:endParaRPr>
          </a:p>
          <a:p>
            <a:pPr indent="0" lvl="0" marL="0">
              <a:spcBef>
                <a:spcPts val="0"/>
              </a:spcBef>
              <a:spcAft>
                <a:spcPts val="0"/>
              </a:spcAft>
              <a:buClr>
                <a:schemeClr val="dk1"/>
              </a:buClr>
              <a:buSzPts val="1100"/>
              <a:buFont typeface="Arial"/>
              <a:buNone/>
            </a:pPr>
            <a:r>
              <a:rPr lang="en-US" sz="1200">
                <a:solidFill>
                  <a:schemeClr val="dk1"/>
                </a:solidFill>
              </a:rPr>
              <a:t>Advantage: Multi-functionality and power efficiency</a:t>
            </a:r>
            <a:endParaRPr sz="1200">
              <a:solidFill>
                <a:schemeClr val="dk1"/>
              </a:solidFill>
            </a:endParaRPr>
          </a:p>
          <a:p>
            <a:pPr indent="0" lvl="0" marL="0" rtl="0">
              <a:spcBef>
                <a:spcPts val="0"/>
              </a:spcBef>
              <a:spcAft>
                <a:spcPts val="0"/>
              </a:spcAft>
              <a:buNone/>
            </a:pPr>
            <a:r>
              <a:rPr lang="en-US"/>
              <a:t>“execute from ground””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Shape 5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6" name="Shape 5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sz="900">
                <a:solidFill>
                  <a:schemeClr val="dk1"/>
                </a:solidFill>
              </a:rPr>
              <a:t>Latifah:</a:t>
            </a:r>
            <a:endParaRPr sz="900">
              <a:solidFill>
                <a:schemeClr val="dk1"/>
              </a:solidFill>
            </a:endParaRPr>
          </a:p>
          <a:p>
            <a:pPr indent="-285750" lvl="0" marL="457200" rtl="0">
              <a:spcBef>
                <a:spcPts val="0"/>
              </a:spcBef>
              <a:spcAft>
                <a:spcPts val="0"/>
              </a:spcAft>
              <a:buClr>
                <a:schemeClr val="dk1"/>
              </a:buClr>
              <a:buSzPts val="900"/>
              <a:buChar char="●"/>
            </a:pPr>
            <a:r>
              <a:rPr lang="en-US" sz="900">
                <a:solidFill>
                  <a:schemeClr val="dk1"/>
                </a:solidFill>
              </a:rPr>
              <a:t>To achieve the goals and specification of the project, our drone of interest is the Crazepony MINI. These quadcopters are appropriate as a choice because they come open source, fully assembled and ready to fly and have excellent features for less than $90. In terms of embedded sensors: the drone has an altimeter in addition to 3-axis gyroscope, accelerometer and digital compass. For communication it comes with RF transceiver and low energy bluetooth MCU. The drone has a 32-bit ARM Mmicrocontroller. To give you a sense of the features of the microcontroller, here is a comparison with MBED microcontroller. The table here compares their frequencies, timers, memories, power modes, and electrical characteristics. As shown there, they’re both 32-bit ARM MCU’s. our MCU runs on a slower clock but can handle 1.5 times the current the MBED can handle. They both offer low power modes which helps to reduce power consumption. Unlike the MBED, our MCU has a specific timer for motor control. </a:t>
            </a:r>
            <a:endParaRPr sz="900">
              <a:solidFill>
                <a:schemeClr val="dk1"/>
              </a:solidFill>
            </a:endParaRPr>
          </a:p>
          <a:p>
            <a:pPr indent="-285750" lvl="0" marL="457200" rtl="0">
              <a:spcBef>
                <a:spcPts val="0"/>
              </a:spcBef>
              <a:spcAft>
                <a:spcPts val="0"/>
              </a:spcAft>
              <a:buClr>
                <a:schemeClr val="dk1"/>
              </a:buClr>
              <a:buSzPts val="900"/>
              <a:buChar char="●"/>
            </a:pPr>
            <a:r>
              <a:rPr lang="en-US" sz="900">
                <a:solidFill>
                  <a:schemeClr val="dk1"/>
                </a:solidFill>
              </a:rPr>
              <a:t>IC MCU 32BIT 64KB FLASH 36VFQFPN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Shape 6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68" name="Shape 6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Qing:</a:t>
            </a:r>
            <a:endParaRPr/>
          </a:p>
          <a:p>
            <a:pPr indent="0" lvl="0" marL="0">
              <a:spcBef>
                <a:spcPts val="0"/>
              </a:spcBef>
              <a:spcAft>
                <a:spcPts val="0"/>
              </a:spcAft>
              <a:buNone/>
            </a:pPr>
            <a:r>
              <a:rPr lang="en-US"/>
              <a:t>IR:</a:t>
            </a:r>
            <a:endParaRPr/>
          </a:p>
          <a:p>
            <a:pPr indent="0" lvl="0" marL="0">
              <a:spcBef>
                <a:spcPts val="0"/>
              </a:spcBef>
              <a:spcAft>
                <a:spcPts val="0"/>
              </a:spcAft>
              <a:buNone/>
            </a:pPr>
            <a:r>
              <a:rPr lang="en-US"/>
              <a:t>s is signal strength</a:t>
            </a:r>
            <a:endParaRPr/>
          </a:p>
          <a:p>
            <a:pPr indent="0" lvl="0" marL="0">
              <a:spcBef>
                <a:spcPts val="0"/>
              </a:spcBef>
              <a:spcAft>
                <a:spcPts val="0"/>
              </a:spcAft>
              <a:buNone/>
            </a:pPr>
            <a:r>
              <a:rPr lang="en-US"/>
              <a:t>L is the distance between the emitter and receiver</a:t>
            </a:r>
            <a:endParaRPr/>
          </a:p>
          <a:p>
            <a:pPr indent="0" lvl="0" marL="0">
              <a:spcBef>
                <a:spcPts val="0"/>
              </a:spcBef>
              <a:spcAft>
                <a:spcPts val="0"/>
              </a:spcAft>
              <a:buNone/>
            </a:pPr>
            <a:r>
              <a:rPr lang="en-US"/>
              <a:t>a is the gain and beta is the offset</a:t>
            </a:r>
            <a:endParaRPr/>
          </a:p>
          <a:p>
            <a:pPr indent="0" lvl="0" marL="0" rtl="0">
              <a:spcBef>
                <a:spcPts val="0"/>
              </a:spcBef>
              <a:spcAft>
                <a:spcPts val="0"/>
              </a:spcAft>
              <a:buNone/>
            </a:pPr>
            <a:r>
              <a:rPr lang="en-US"/>
              <a:t>2D scenario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80" name="Shape 8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sz="900">
                <a:solidFill>
                  <a:schemeClr val="dk1"/>
                </a:solidFill>
              </a:rPr>
              <a:t>Latifah:</a:t>
            </a:r>
            <a:endParaRPr/>
          </a:p>
          <a:p>
            <a:pPr indent="0" lvl="0" marL="0">
              <a:spcBef>
                <a:spcPts val="0"/>
              </a:spcBef>
              <a:spcAft>
                <a:spcPts val="0"/>
              </a:spcAft>
              <a:buNone/>
            </a:pPr>
            <a:r>
              <a:rPr lang="en-US"/>
              <a:t>In case we run into any problems with soft magnetic materials, we’ll implement AlNiCo magnets instead.</a:t>
            </a:r>
            <a:endParaRPr/>
          </a:p>
          <a:p>
            <a:pPr indent="0" lvl="0" marL="0">
              <a:spcBef>
                <a:spcPts val="0"/>
              </a:spcBef>
              <a:spcAft>
                <a:spcPts val="0"/>
              </a:spcAft>
              <a:buNone/>
            </a:pPr>
            <a:r>
              <a:rPr lang="en-US"/>
              <a:t>Intrinsic Coercivity of AlNiCo = Hci= 152788A/m</a:t>
            </a:r>
            <a:endParaRPr/>
          </a:p>
          <a:p>
            <a:pPr indent="0" lvl="0" marL="0">
              <a:spcBef>
                <a:spcPts val="0"/>
              </a:spcBef>
              <a:spcAft>
                <a:spcPts val="0"/>
              </a:spcAft>
              <a:buNone/>
            </a:pPr>
            <a:r>
              <a:rPr lang="en-US"/>
              <a:t>lightweight shell</a:t>
            </a:r>
            <a:endParaRPr/>
          </a:p>
          <a:p>
            <a:pPr indent="0" lvl="0" marL="0">
              <a:spcBef>
                <a:spcPts val="0"/>
              </a:spcBef>
              <a:spcAft>
                <a:spcPts val="0"/>
              </a:spcAft>
              <a:buNone/>
            </a:pPr>
            <a:r>
              <a:rPr lang="en-US"/>
              <a:t>As I have explained a number of slides ago, our drones come fully assembled so to dock a couple of them together, we propose this shell design to host our docking components. The shell will be made out of a light weight polymer and will have one active docking spot and three passive docking spots. An active spot contains a pair of two AlNiCo magnets as shown in your bottom left corner here. A passive docing spot will contain a soft magnetic material. An active spot on a drone links to a passive one on another.A pair of AlNiCo magnets can form what is known as an electropermanent magnet. An electropermanent magnet is magnet with switchable polarity offering two different states as shown in the top right corner. whe the two pairs have aligning magnetic fields, they can attract a doft magnetic material. When their magnetic fileds are not aligned, they do not attract any magnetic material and the magnet is said to be off. the magnetic field of one of the AlNiCo magnets is controlled with a single pulse of current passed through a coil of wire surrounding the magnet. We propose using 4 low power MSFETS to control the direction of flow of current in the coil.</a:t>
            </a:r>
            <a:endParaRPr/>
          </a:p>
          <a:p>
            <a:pPr indent="0" lvl="0" marL="0">
              <a:spcBef>
                <a:spcPts val="0"/>
              </a:spcBef>
              <a:spcAft>
                <a:spcPts val="0"/>
              </a:spcAft>
              <a:buNone/>
            </a:pPr>
            <a:r>
              <a:rPr lang="en-US"/>
              <a:t>steirofoam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Shape 9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rPr lang="en-US" sz="1000"/>
              <a:t>Adrian:</a:t>
            </a:r>
            <a:endParaRPr sz="1000"/>
          </a:p>
          <a:p>
            <a:pPr indent="0" lvl="0" marL="0">
              <a:spcBef>
                <a:spcPts val="0"/>
              </a:spcBef>
              <a:spcAft>
                <a:spcPts val="0"/>
              </a:spcAft>
              <a:buNone/>
            </a:pPr>
            <a:r>
              <a:rPr lang="en-US" sz="1000"/>
              <a:t>Extending existing model</a:t>
            </a:r>
            <a:endParaRPr sz="1000"/>
          </a:p>
          <a:p>
            <a:pPr indent="0" lvl="0" marL="0">
              <a:spcBef>
                <a:spcPts val="0"/>
              </a:spcBef>
              <a:spcAft>
                <a:spcPts val="0"/>
              </a:spcAft>
              <a:buNone/>
            </a:pPr>
            <a:r>
              <a:rPr lang="en-US" sz="1000"/>
              <a:t>Position/Orientation/</a:t>
            </a:r>
            <a:r>
              <a:rPr lang="en-US" sz="1000"/>
              <a:t>Derivatives</a:t>
            </a:r>
            <a:endParaRPr sz="1000"/>
          </a:p>
          <a:p>
            <a:pPr indent="0" lvl="0" marL="0">
              <a:spcBef>
                <a:spcPts val="0"/>
              </a:spcBef>
              <a:spcAft>
                <a:spcPts val="0"/>
              </a:spcAft>
              <a:buNone/>
            </a:pPr>
            <a:r>
              <a:rPr lang="en-US" sz="1000"/>
              <a:t>Inputs and extrapolation to any number of rotors</a:t>
            </a:r>
            <a:endParaRPr sz="1000"/>
          </a:p>
          <a:p>
            <a:pPr indent="0" lvl="0" marL="0">
              <a:spcBef>
                <a:spcPts val="0"/>
              </a:spcBef>
              <a:spcAft>
                <a:spcPts val="0"/>
              </a:spcAft>
              <a:buNone/>
            </a:pPr>
            <a:r>
              <a:rPr lang="en-US" sz="1000"/>
              <a:t>Euler/Newton + Magnetic forces</a:t>
            </a:r>
            <a:endParaRPr sz="1000"/>
          </a:p>
          <a:p>
            <a:pPr indent="0" lvl="0" marL="0">
              <a:spcBef>
                <a:spcPts val="0"/>
              </a:spcBef>
              <a:spcAft>
                <a:spcPts val="0"/>
              </a:spcAft>
              <a:buNone/>
            </a:pPr>
            <a:r>
              <a:rPr lang="en-US" sz="1000"/>
              <a:t>Optimal control LQR </a:t>
            </a:r>
            <a:endParaRPr sz="1000"/>
          </a:p>
          <a:p>
            <a:pPr indent="0" lvl="0" marL="0" rtl="0">
              <a:spcBef>
                <a:spcPts val="0"/>
              </a:spcBef>
              <a:spcAft>
                <a:spcPts val="0"/>
              </a:spcAft>
              <a:buNone/>
            </a:pPr>
            <a:r>
              <a:rPr lang="en-US" sz="1000"/>
              <a:t>Improve computational efficiency, cascade</a:t>
            </a:r>
            <a:endParaRPr sz="1000"/>
          </a:p>
        </p:txBody>
      </p:sp>
      <p:sp>
        <p:nvSpPr>
          <p:cNvPr id="93" name="Shape 9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Shape 10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6" name="Shape 10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Adrian:</a:t>
            </a:r>
            <a:endParaRPr/>
          </a:p>
          <a:p>
            <a:pPr indent="0" lvl="0" marL="0">
              <a:spcBef>
                <a:spcPts val="0"/>
              </a:spcBef>
              <a:spcAft>
                <a:spcPts val="0"/>
              </a:spcAft>
              <a:buNone/>
            </a:pPr>
            <a:r>
              <a:rPr lang="en-US"/>
              <a:t>packaged inadequate, so wifi module commonly used</a:t>
            </a:r>
            <a:endParaRPr/>
          </a:p>
          <a:p>
            <a:pPr indent="0" lvl="0" marL="0">
              <a:spcBef>
                <a:spcPts val="0"/>
              </a:spcBef>
              <a:spcAft>
                <a:spcPts val="0"/>
              </a:spcAft>
              <a:buNone/>
            </a:pPr>
            <a:r>
              <a:rPr lang="en-US"/>
              <a:t>D2D and D2G</a:t>
            </a:r>
            <a:endParaRPr/>
          </a:p>
          <a:p>
            <a:pPr indent="0" lvl="0" marL="0">
              <a:spcBef>
                <a:spcPts val="0"/>
              </a:spcBef>
              <a:spcAft>
                <a:spcPts val="0"/>
              </a:spcAft>
              <a:buNone/>
            </a:pPr>
            <a:r>
              <a:rPr lang="en-US"/>
              <a:t>diagram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13" name="Shape 1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Ayca:</a:t>
            </a:r>
            <a:endParaRPr/>
          </a:p>
          <a:p>
            <a:pPr indent="-298450" lvl="0" marL="457200" rtl="0">
              <a:spcBef>
                <a:spcPts val="0"/>
              </a:spcBef>
              <a:spcAft>
                <a:spcPts val="0"/>
              </a:spcAft>
              <a:buSzPts val="1100"/>
              <a:buChar char="-"/>
            </a:pPr>
            <a:r>
              <a:rPr lang="en-US"/>
              <a:t>mention prob trans model first</a:t>
            </a:r>
            <a:endParaRPr/>
          </a:p>
          <a:p>
            <a:pPr indent="-298450" lvl="0" marL="457200">
              <a:spcBef>
                <a:spcPts val="0"/>
              </a:spcBef>
              <a:spcAft>
                <a:spcPts val="0"/>
              </a:spcAft>
              <a:buSzPts val="1100"/>
              <a:buChar char="-"/>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rotWithShape="1">
          <a:blip r:embed="rId2">
            <a:alphaModFix/>
          </a:blip>
          <a:stretch>
            <a:fillRect b="0" l="0" r="0" t="0"/>
          </a:stretch>
        </a:blipFill>
      </p:bgPr>
    </p:bg>
    <p:spTree>
      <p:nvGrpSpPr>
        <p:cNvPr id="9" name="Shape 9"/>
        <p:cNvGrpSpPr/>
        <p:nvPr/>
      </p:nvGrpSpPr>
      <p:grpSpPr>
        <a:xfrm>
          <a:off x="0" y="0"/>
          <a:ext cx="0" cy="0"/>
          <a:chOff x="0" y="0"/>
          <a:chExt cx="0" cy="0"/>
        </a:xfrm>
      </p:grpSpPr>
      <p:sp>
        <p:nvSpPr>
          <p:cNvPr id="10" name="Shape 10"/>
          <p:cNvSpPr txBox="1"/>
          <p:nvPr>
            <p:ph type="ctrTitle"/>
          </p:nvPr>
        </p:nvSpPr>
        <p:spPr>
          <a:xfrm>
            <a:off x="4967110" y="1557867"/>
            <a:ext cx="6795913" cy="2235200"/>
          </a:xfrm>
          <a:prstGeom prst="rect">
            <a:avLst/>
          </a:prstGeom>
          <a:noFill/>
          <a:ln>
            <a:noFill/>
          </a:ln>
        </p:spPr>
        <p:txBody>
          <a:bodyPr anchorCtr="0" anchor="b" bIns="91425" lIns="91425" spcFirstLastPara="1" rIns="91425" wrap="square" tIns="91425"/>
          <a:lstStyle>
            <a:lvl1pPr indent="0" lvl="0" marL="0" marR="0" rtl="0" algn="l">
              <a:lnSpc>
                <a:spcPct val="133333"/>
              </a:lnSpc>
              <a:spcBef>
                <a:spcPts val="0"/>
              </a:spcBef>
              <a:spcAft>
                <a:spcPts val="0"/>
              </a:spcAft>
              <a:buClr>
                <a:srgbClr val="7F7F7F"/>
              </a:buClr>
              <a:buSzPts val="3600"/>
              <a:buFont typeface="Calibri"/>
              <a:buNone/>
              <a:defRPr b="1" i="0" sz="3600" u="none" cap="none" strike="noStrike">
                <a:solidFill>
                  <a:srgbClr val="7F7F7F"/>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1" name="Shape 11"/>
          <p:cNvSpPr txBox="1"/>
          <p:nvPr>
            <p:ph idx="1" type="subTitle"/>
          </p:nvPr>
        </p:nvSpPr>
        <p:spPr>
          <a:xfrm>
            <a:off x="4967109" y="4275667"/>
            <a:ext cx="6795913" cy="1202267"/>
          </a:xfrm>
          <a:prstGeom prst="rect">
            <a:avLst/>
          </a:prstGeom>
          <a:noFill/>
          <a:ln>
            <a:noFill/>
          </a:ln>
        </p:spPr>
        <p:txBody>
          <a:bodyPr anchorCtr="0" anchor="t" bIns="91425" lIns="91425" spcFirstLastPara="1" rIns="91425" wrap="square" tIns="91425"/>
          <a:lstStyle>
            <a:lvl1pPr indent="0" lvl="0" marL="0" marR="0" rtl="0" algn="l">
              <a:lnSpc>
                <a:spcPct val="116666"/>
              </a:lnSpc>
              <a:spcBef>
                <a:spcPts val="480"/>
              </a:spcBef>
              <a:spcAft>
                <a:spcPts val="0"/>
              </a:spcAft>
              <a:buClr>
                <a:srgbClr val="7F7F7F"/>
              </a:buClr>
              <a:buSzPts val="2400"/>
              <a:buFont typeface="Arial"/>
              <a:buNone/>
              <a:defRPr b="0" i="0" sz="2400" u="none" cap="none" strike="noStrike">
                <a:solidFill>
                  <a:srgbClr val="7F7F7F"/>
                </a:solidFill>
                <a:latin typeface="Calibri"/>
                <a:ea typeface="Calibri"/>
                <a:cs typeface="Calibri"/>
                <a:sym typeface="Calibri"/>
              </a:defRPr>
            </a:lvl1pPr>
            <a:lvl2pPr indent="0" lvl="1" marL="457200"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2" name="Shape 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13" name="Shape 13"/>
        <p:cNvGrpSpPr/>
        <p:nvPr/>
      </p:nvGrpSpPr>
      <p:grpSpPr>
        <a:xfrm>
          <a:off x="0" y="0"/>
          <a:ext cx="0" cy="0"/>
          <a:chOff x="0" y="0"/>
          <a:chExt cx="0" cy="0"/>
        </a:xfrm>
      </p:grpSpPr>
      <p:sp>
        <p:nvSpPr>
          <p:cNvPr id="14" name="Shape 14"/>
          <p:cNvSpPr txBox="1"/>
          <p:nvPr>
            <p:ph idx="1" type="body"/>
          </p:nvPr>
        </p:nvSpPr>
        <p:spPr>
          <a:xfrm>
            <a:off x="1" y="1413933"/>
            <a:ext cx="11830756" cy="4749800"/>
          </a:xfrm>
          <a:prstGeom prst="rect">
            <a:avLst/>
          </a:prstGeom>
          <a:noFill/>
          <a:ln>
            <a:noFill/>
          </a:ln>
        </p:spPr>
        <p:txBody>
          <a:bodyPr anchorCtr="0" anchor="t"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indent="-361950" lvl="1" marL="914400" marR="0" rtl="0" algn="l">
              <a:spcBef>
                <a:spcPts val="600"/>
              </a:spcBef>
              <a:spcAft>
                <a:spcPts val="0"/>
              </a:spcAft>
              <a:buClr>
                <a:schemeClr val="dk1"/>
              </a:buClr>
              <a:buSzPts val="2100"/>
              <a:buFont typeface="Merriweather Sans"/>
              <a:buChar char="•"/>
              <a:defRPr b="0" i="0" sz="2100" u="none" cap="none" strike="noStrike">
                <a:solidFill>
                  <a:schemeClr val="dk1"/>
                </a:solidFill>
                <a:latin typeface="Calibri"/>
                <a:ea typeface="Calibri"/>
                <a:cs typeface="Calibri"/>
                <a:sym typeface="Calibri"/>
              </a:defRPr>
            </a:lvl2pPr>
            <a:lvl3pPr indent="-361950" lvl="2" marL="1371600" marR="0" rtl="0" algn="l">
              <a:spcBef>
                <a:spcPts val="6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3pPr>
            <a:lvl4pPr indent="-381000" lvl="3" marL="1828800" marR="0" rtl="0" algn="l">
              <a:spcBef>
                <a:spcPts val="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4pPr>
            <a:lvl5pPr indent="-381000" lvl="4" marL="22860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 name="Shape 15"/>
          <p:cNvSpPr txBox="1"/>
          <p:nvPr>
            <p:ph type="title"/>
          </p:nvPr>
        </p:nvSpPr>
        <p:spPr>
          <a:xfrm>
            <a:off x="609600" y="274638"/>
            <a:ext cx="8128000" cy="11430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6" name="Shape 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21" name="Shape 21"/>
        <p:cNvGrpSpPr/>
        <p:nvPr/>
      </p:nvGrpSpPr>
      <p:grpSpPr>
        <a:xfrm>
          <a:off x="0" y="0"/>
          <a:ext cx="0" cy="0"/>
          <a:chOff x="0" y="0"/>
          <a:chExt cx="0" cy="0"/>
        </a:xfrm>
      </p:grpSpPr>
      <p:sp>
        <p:nvSpPr>
          <p:cNvPr id="22" name="Shape 22"/>
          <p:cNvSpPr txBox="1"/>
          <p:nvPr>
            <p:ph idx="1" type="body"/>
          </p:nvPr>
        </p:nvSpPr>
        <p:spPr>
          <a:xfrm>
            <a:off x="1" y="1413933"/>
            <a:ext cx="11830756" cy="4749800"/>
          </a:xfrm>
          <a:prstGeom prst="rect">
            <a:avLst/>
          </a:prstGeom>
          <a:noFill/>
          <a:ln>
            <a:noFill/>
          </a:ln>
        </p:spPr>
        <p:txBody>
          <a:bodyPr anchorCtr="0" anchor="t" bIns="91425" lIns="91425" spcFirstLastPara="1" rIns="91425" wrap="square" tIns="91425"/>
          <a:lstStyle>
            <a:lvl1pPr indent="-228600" lvl="0" marL="457200" marR="0" rtl="0" algn="l">
              <a:spcBef>
                <a:spcPts val="480"/>
              </a:spcBef>
              <a:spcAft>
                <a:spcPts val="0"/>
              </a:spcAft>
              <a:buClr>
                <a:srgbClr val="262626"/>
              </a:buClr>
              <a:buSzPts val="2400"/>
              <a:buFont typeface="Arial"/>
              <a:buNone/>
              <a:defRPr b="0" i="0" sz="2400" u="none" cap="none" strike="noStrike">
                <a:solidFill>
                  <a:srgbClr val="262626"/>
                </a:solidFill>
                <a:latin typeface="Calibri"/>
                <a:ea typeface="Calibri"/>
                <a:cs typeface="Calibri"/>
                <a:sym typeface="Calibri"/>
              </a:defRPr>
            </a:lvl1pPr>
            <a:lvl2pPr indent="-361950" lvl="1" marL="914400" marR="0" rtl="0" algn="l">
              <a:spcBef>
                <a:spcPts val="600"/>
              </a:spcBef>
              <a:spcAft>
                <a:spcPts val="0"/>
              </a:spcAft>
              <a:buClr>
                <a:srgbClr val="262626"/>
              </a:buClr>
              <a:buSzPts val="2100"/>
              <a:buFont typeface="Merriweather Sans"/>
              <a:buChar char="•"/>
              <a:defRPr b="0" i="0" sz="2100" u="none" cap="none" strike="noStrike">
                <a:solidFill>
                  <a:srgbClr val="262626"/>
                </a:solidFill>
                <a:latin typeface="Calibri"/>
                <a:ea typeface="Calibri"/>
                <a:cs typeface="Calibri"/>
                <a:sym typeface="Calibri"/>
              </a:defRPr>
            </a:lvl2pPr>
            <a:lvl3pPr indent="-361950" lvl="2" marL="1371600" marR="0" rtl="0" algn="l">
              <a:spcBef>
                <a:spcPts val="600"/>
              </a:spcBef>
              <a:spcAft>
                <a:spcPts val="0"/>
              </a:spcAft>
              <a:buClr>
                <a:srgbClr val="262626"/>
              </a:buClr>
              <a:buSzPts val="2100"/>
              <a:buFont typeface="Arial"/>
              <a:buChar char="•"/>
              <a:defRPr b="0" i="0" sz="2100" u="none" cap="none" strike="noStrike">
                <a:solidFill>
                  <a:srgbClr val="262626"/>
                </a:solidFill>
                <a:latin typeface="Calibri"/>
                <a:ea typeface="Calibri"/>
                <a:cs typeface="Calibri"/>
                <a:sym typeface="Calibri"/>
              </a:defRPr>
            </a:lvl3pPr>
            <a:lvl4pPr indent="-381000" lvl="3" marL="1828800" marR="0" rtl="0" algn="l">
              <a:spcBef>
                <a:spcPts val="600"/>
              </a:spcBef>
              <a:spcAft>
                <a:spcPts val="0"/>
              </a:spcAft>
              <a:buClr>
                <a:schemeClr val="dk1"/>
              </a:buClr>
              <a:buSzPts val="2400"/>
              <a:buFont typeface="Arial"/>
              <a:buChar char="–"/>
              <a:defRPr b="0" i="0" sz="2400" u="none" cap="none" strike="noStrike">
                <a:solidFill>
                  <a:schemeClr val="dk1"/>
                </a:solidFill>
                <a:latin typeface="Roboto Light"/>
                <a:ea typeface="Roboto Light"/>
                <a:cs typeface="Roboto Light"/>
                <a:sym typeface="Roboto Light"/>
              </a:defRPr>
            </a:lvl4pPr>
            <a:lvl5pPr indent="-381000" lvl="4" marL="2286000" marR="0" rtl="0" algn="l">
              <a:spcBef>
                <a:spcPts val="480"/>
              </a:spcBef>
              <a:spcAft>
                <a:spcPts val="0"/>
              </a:spcAft>
              <a:buClr>
                <a:schemeClr val="dk1"/>
              </a:buClr>
              <a:buSzPts val="2400"/>
              <a:buFont typeface="Arial"/>
              <a:buChar char="»"/>
              <a:defRPr b="0" i="0" sz="2400" u="none" cap="none" strike="noStrike">
                <a:solidFill>
                  <a:schemeClr val="dk1"/>
                </a:solidFill>
                <a:latin typeface="Roboto Light"/>
                <a:ea typeface="Roboto Light"/>
                <a:cs typeface="Roboto Light"/>
                <a:sym typeface="Roboto Light"/>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3" name="Shape 23"/>
          <p:cNvSpPr txBox="1"/>
          <p:nvPr>
            <p:ph type="title"/>
          </p:nvPr>
        </p:nvSpPr>
        <p:spPr>
          <a:xfrm>
            <a:off x="0" y="0"/>
            <a:ext cx="7687733" cy="991352"/>
          </a:xfrm>
          <a:prstGeom prst="rect">
            <a:avLst/>
          </a:prstGeom>
          <a:solidFill>
            <a:schemeClr val="dk1"/>
          </a:solidFill>
          <a:ln>
            <a:noFill/>
          </a:ln>
        </p:spPr>
        <p:txBody>
          <a:bodyPr anchorCtr="0" anchor="ctr" bIns="91425" lIns="91425" spcFirstLastPara="1" rIns="91425" wrap="square" tIns="91425"/>
          <a:lstStyle>
            <a:lvl1pPr indent="0" lvl="0" marL="0" marR="0" rtl="0" algn="l">
              <a:spcBef>
                <a:spcPts val="0"/>
              </a:spcBef>
              <a:spcAft>
                <a:spcPts val="0"/>
              </a:spcAft>
              <a:buClr>
                <a:srgbClr val="EEB211"/>
              </a:buClr>
              <a:buSzPts val="2400"/>
              <a:buFont typeface="Calibri"/>
              <a:buNone/>
              <a:defRPr b="0" i="0" sz="2400" u="none" cap="none" strike="noStrike">
                <a:solidFill>
                  <a:srgbClr val="EEB21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4" name="Shape 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3.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5" name="Shape 5"/>
        <p:cNvGrpSpPr/>
        <p:nvPr/>
      </p:nvGrpSpPr>
      <p:grpSpPr>
        <a:xfrm>
          <a:off x="0" y="0"/>
          <a:ext cx="0" cy="0"/>
          <a:chOff x="0" y="0"/>
          <a:chExt cx="0" cy="0"/>
        </a:xfrm>
      </p:grpSpPr>
      <p:sp>
        <p:nvSpPr>
          <p:cNvPr id="6" name="Shape 6"/>
          <p:cNvSpPr txBox="1"/>
          <p:nvPr>
            <p:ph type="title"/>
          </p:nvPr>
        </p:nvSpPr>
        <p:spPr>
          <a:xfrm>
            <a:off x="609600" y="274638"/>
            <a:ext cx="8128000" cy="11430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 name="Shape 7"/>
          <p:cNvSpPr txBox="1"/>
          <p:nvPr>
            <p:ph idx="1" type="body"/>
          </p:nvPr>
        </p:nvSpPr>
        <p:spPr>
          <a:xfrm>
            <a:off x="609600" y="1600201"/>
            <a:ext cx="10972800" cy="452596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Calibri"/>
                <a:ea typeface="Calibri"/>
                <a:cs typeface="Calibri"/>
                <a:sym typeface="Calibri"/>
              </a:defRPr>
            </a:lvl1pPr>
            <a:lvl2pPr lvl="1" algn="r">
              <a:buNone/>
              <a:defRPr sz="1300">
                <a:solidFill>
                  <a:schemeClr val="dk1"/>
                </a:solidFill>
                <a:latin typeface="Calibri"/>
                <a:ea typeface="Calibri"/>
                <a:cs typeface="Calibri"/>
                <a:sym typeface="Calibri"/>
              </a:defRPr>
            </a:lvl2pPr>
            <a:lvl3pPr lvl="2" algn="r">
              <a:buNone/>
              <a:defRPr sz="1300">
                <a:solidFill>
                  <a:schemeClr val="dk1"/>
                </a:solidFill>
                <a:latin typeface="Calibri"/>
                <a:ea typeface="Calibri"/>
                <a:cs typeface="Calibri"/>
                <a:sym typeface="Calibri"/>
              </a:defRPr>
            </a:lvl3pPr>
            <a:lvl4pPr lvl="3" algn="r">
              <a:buNone/>
              <a:defRPr sz="1300">
                <a:solidFill>
                  <a:schemeClr val="dk1"/>
                </a:solidFill>
                <a:latin typeface="Calibri"/>
                <a:ea typeface="Calibri"/>
                <a:cs typeface="Calibri"/>
                <a:sym typeface="Calibri"/>
              </a:defRPr>
            </a:lvl4pPr>
            <a:lvl5pPr lvl="4" algn="r">
              <a:buNone/>
              <a:defRPr sz="1300">
                <a:solidFill>
                  <a:schemeClr val="dk1"/>
                </a:solidFill>
                <a:latin typeface="Calibri"/>
                <a:ea typeface="Calibri"/>
                <a:cs typeface="Calibri"/>
                <a:sym typeface="Calibri"/>
              </a:defRPr>
            </a:lvl5pPr>
            <a:lvl6pPr lvl="5" algn="r">
              <a:buNone/>
              <a:defRPr sz="1300">
                <a:solidFill>
                  <a:schemeClr val="dk1"/>
                </a:solidFill>
                <a:latin typeface="Calibri"/>
                <a:ea typeface="Calibri"/>
                <a:cs typeface="Calibri"/>
                <a:sym typeface="Calibri"/>
              </a:defRPr>
            </a:lvl6pPr>
            <a:lvl7pPr lvl="6" algn="r">
              <a:buNone/>
              <a:defRPr sz="1300">
                <a:solidFill>
                  <a:schemeClr val="dk1"/>
                </a:solidFill>
                <a:latin typeface="Calibri"/>
                <a:ea typeface="Calibri"/>
                <a:cs typeface="Calibri"/>
                <a:sym typeface="Calibri"/>
              </a:defRPr>
            </a:lvl7pPr>
            <a:lvl8pPr lvl="7" algn="r">
              <a:buNone/>
              <a:defRPr sz="1300">
                <a:solidFill>
                  <a:schemeClr val="dk1"/>
                </a:solidFill>
                <a:latin typeface="Calibri"/>
                <a:ea typeface="Calibri"/>
                <a:cs typeface="Calibri"/>
                <a:sym typeface="Calibri"/>
              </a:defRPr>
            </a:lvl8pPr>
            <a:lvl9pPr lvl="8" algn="r">
              <a:buNone/>
              <a:defRPr sz="1300">
                <a:solidFill>
                  <a:schemeClr val="dk1"/>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17" name="Shape 17"/>
        <p:cNvGrpSpPr/>
        <p:nvPr/>
      </p:nvGrpSpPr>
      <p:grpSpPr>
        <a:xfrm>
          <a:off x="0" y="0"/>
          <a:ext cx="0" cy="0"/>
          <a:chOff x="0" y="0"/>
          <a:chExt cx="0" cy="0"/>
        </a:xfrm>
      </p:grpSpPr>
      <p:sp>
        <p:nvSpPr>
          <p:cNvPr id="18" name="Shape 18"/>
          <p:cNvSpPr txBox="1"/>
          <p:nvPr>
            <p:ph type="title"/>
          </p:nvPr>
        </p:nvSpPr>
        <p:spPr>
          <a:xfrm>
            <a:off x="0" y="0"/>
            <a:ext cx="7687733" cy="991352"/>
          </a:xfrm>
          <a:prstGeom prst="rect">
            <a:avLst/>
          </a:prstGeom>
          <a:solidFill>
            <a:schemeClr val="dk1"/>
          </a:solidFill>
          <a:ln>
            <a:noFill/>
          </a:ln>
        </p:spPr>
        <p:txBody>
          <a:bodyPr anchorCtr="0" anchor="ctr" bIns="91425" lIns="91425" spcFirstLastPara="1" rIns="91425" wrap="square" tIns="91425"/>
          <a:lstStyle>
            <a:lvl1pPr indent="0" lvl="0" marL="0" marR="0" rtl="0" algn="l">
              <a:spcBef>
                <a:spcPts val="0"/>
              </a:spcBef>
              <a:spcAft>
                <a:spcPts val="0"/>
              </a:spcAft>
              <a:buClr>
                <a:srgbClr val="EEB211"/>
              </a:buClr>
              <a:buSzPts val="2400"/>
              <a:buFont typeface="Calibri"/>
              <a:buNone/>
              <a:defRPr b="0" i="0" sz="2400" u="none" cap="none" strike="noStrike">
                <a:solidFill>
                  <a:srgbClr val="EEB21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9" name="Shape 19"/>
          <p:cNvSpPr txBox="1"/>
          <p:nvPr>
            <p:ph idx="1" type="body"/>
          </p:nvPr>
        </p:nvSpPr>
        <p:spPr>
          <a:xfrm>
            <a:off x="1" y="1363133"/>
            <a:ext cx="11899345" cy="4834466"/>
          </a:xfrm>
          <a:prstGeom prst="rect">
            <a:avLst/>
          </a:prstGeom>
          <a:noFill/>
          <a:ln>
            <a:noFill/>
          </a:ln>
        </p:spPr>
        <p:txBody>
          <a:bodyPr anchorCtr="0" anchor="t" bIns="91425" lIns="91425" spcFirstLastPara="1" rIns="91425" wrap="square" tIns="91425"/>
          <a:lstStyle>
            <a:lvl1pPr indent="-228600" lvl="0" marL="457200" marR="0" rtl="0" algn="l">
              <a:spcBef>
                <a:spcPts val="640"/>
              </a:spcBef>
              <a:spcAft>
                <a:spcPts val="0"/>
              </a:spcAft>
              <a:buClr>
                <a:srgbClr val="262626"/>
              </a:buClr>
              <a:buSzPts val="3200"/>
              <a:buFont typeface="Arial"/>
              <a:buNone/>
              <a:defRPr b="0" i="0" sz="3200" u="none" cap="none" strike="noStrike">
                <a:solidFill>
                  <a:srgbClr val="262626"/>
                </a:solidFill>
                <a:latin typeface="Calibri"/>
                <a:ea typeface="Calibri"/>
                <a:cs typeface="Calibri"/>
                <a:sym typeface="Calibri"/>
              </a:defRPr>
            </a:lvl1pPr>
            <a:lvl2pPr indent="-406400" lvl="1" marL="914400" marR="0" rtl="0" algn="l">
              <a:spcBef>
                <a:spcPts val="560"/>
              </a:spcBef>
              <a:spcAft>
                <a:spcPts val="0"/>
              </a:spcAft>
              <a:buClr>
                <a:srgbClr val="262626"/>
              </a:buClr>
              <a:buSzPts val="2800"/>
              <a:buFont typeface="Arial"/>
              <a:buChar char="•"/>
              <a:defRPr b="0" i="0" sz="2800" u="none" cap="none" strike="noStrike">
                <a:solidFill>
                  <a:srgbClr val="262626"/>
                </a:solidFill>
                <a:latin typeface="Calibri"/>
                <a:ea typeface="Calibri"/>
                <a:cs typeface="Calibri"/>
                <a:sym typeface="Calibri"/>
              </a:defRPr>
            </a:lvl2pPr>
            <a:lvl3pPr indent="-381000" lvl="2" marL="1371600" marR="0" rtl="0" algn="l">
              <a:spcBef>
                <a:spcPts val="480"/>
              </a:spcBef>
              <a:spcAft>
                <a:spcPts val="0"/>
              </a:spcAft>
              <a:buClr>
                <a:srgbClr val="262626"/>
              </a:buClr>
              <a:buSzPts val="2400"/>
              <a:buFont typeface="Arial"/>
              <a:buChar char="•"/>
              <a:defRPr b="0" i="0" sz="2400" u="none" cap="none" strike="noStrike">
                <a:solidFill>
                  <a:srgbClr val="262626"/>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0" name="Shape 2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lvl="0" algn="r">
              <a:buNone/>
              <a:defRPr sz="1300">
                <a:solidFill>
                  <a:srgbClr val="262626"/>
                </a:solidFill>
                <a:latin typeface="Calibri"/>
                <a:ea typeface="Calibri"/>
                <a:cs typeface="Calibri"/>
                <a:sym typeface="Calibri"/>
              </a:defRPr>
            </a:lvl1pPr>
            <a:lvl2pPr lvl="1" algn="r">
              <a:buNone/>
              <a:defRPr sz="1300">
                <a:solidFill>
                  <a:srgbClr val="262626"/>
                </a:solidFill>
                <a:latin typeface="Calibri"/>
                <a:ea typeface="Calibri"/>
                <a:cs typeface="Calibri"/>
                <a:sym typeface="Calibri"/>
              </a:defRPr>
            </a:lvl2pPr>
            <a:lvl3pPr lvl="2" algn="r">
              <a:buNone/>
              <a:defRPr sz="1300">
                <a:solidFill>
                  <a:srgbClr val="262626"/>
                </a:solidFill>
                <a:latin typeface="Calibri"/>
                <a:ea typeface="Calibri"/>
                <a:cs typeface="Calibri"/>
                <a:sym typeface="Calibri"/>
              </a:defRPr>
            </a:lvl3pPr>
            <a:lvl4pPr lvl="3" algn="r">
              <a:buNone/>
              <a:defRPr sz="1300">
                <a:solidFill>
                  <a:srgbClr val="262626"/>
                </a:solidFill>
                <a:latin typeface="Calibri"/>
                <a:ea typeface="Calibri"/>
                <a:cs typeface="Calibri"/>
                <a:sym typeface="Calibri"/>
              </a:defRPr>
            </a:lvl4pPr>
            <a:lvl5pPr lvl="4" algn="r">
              <a:buNone/>
              <a:defRPr sz="1300">
                <a:solidFill>
                  <a:srgbClr val="262626"/>
                </a:solidFill>
                <a:latin typeface="Calibri"/>
                <a:ea typeface="Calibri"/>
                <a:cs typeface="Calibri"/>
                <a:sym typeface="Calibri"/>
              </a:defRPr>
            </a:lvl5pPr>
            <a:lvl6pPr lvl="5" algn="r">
              <a:buNone/>
              <a:defRPr sz="1300">
                <a:solidFill>
                  <a:srgbClr val="262626"/>
                </a:solidFill>
                <a:latin typeface="Calibri"/>
                <a:ea typeface="Calibri"/>
                <a:cs typeface="Calibri"/>
                <a:sym typeface="Calibri"/>
              </a:defRPr>
            </a:lvl6pPr>
            <a:lvl7pPr lvl="6" algn="r">
              <a:buNone/>
              <a:defRPr sz="1300">
                <a:solidFill>
                  <a:srgbClr val="262626"/>
                </a:solidFill>
                <a:latin typeface="Calibri"/>
                <a:ea typeface="Calibri"/>
                <a:cs typeface="Calibri"/>
                <a:sym typeface="Calibri"/>
              </a:defRPr>
            </a:lvl7pPr>
            <a:lvl8pPr lvl="7" algn="r">
              <a:buNone/>
              <a:defRPr sz="1300">
                <a:solidFill>
                  <a:srgbClr val="262626"/>
                </a:solidFill>
                <a:latin typeface="Calibri"/>
                <a:ea typeface="Calibri"/>
                <a:cs typeface="Calibri"/>
                <a:sym typeface="Calibri"/>
              </a:defRPr>
            </a:lvl8pPr>
            <a:lvl9pPr lvl="8" algn="r">
              <a:buNone/>
              <a:defRPr sz="1300">
                <a:solidFill>
                  <a:srgbClr val="262626"/>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0"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13.png"/><Relationship Id="rId7" Type="http://schemas.openxmlformats.org/officeDocument/2006/relationships/image" Target="../media/image32.png"/><Relationship Id="rId8"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7.jpg"/><Relationship Id="rId4" Type="http://schemas.openxmlformats.org/officeDocument/2006/relationships/image" Target="../media/image7.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image" Target="../media/image14.png"/><Relationship Id="rId5" Type="http://schemas.openxmlformats.org/officeDocument/2006/relationships/image" Target="../media/image9.png"/><Relationship Id="rId6"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24.jpg"/><Relationship Id="rId5"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 name="Shape 28"/>
        <p:cNvGrpSpPr/>
        <p:nvPr/>
      </p:nvGrpSpPr>
      <p:grpSpPr>
        <a:xfrm>
          <a:off x="0" y="0"/>
          <a:ext cx="0" cy="0"/>
          <a:chOff x="0" y="0"/>
          <a:chExt cx="0" cy="0"/>
        </a:xfrm>
      </p:grpSpPr>
      <p:sp>
        <p:nvSpPr>
          <p:cNvPr id="29" name="Shape 29"/>
          <p:cNvSpPr txBox="1"/>
          <p:nvPr>
            <p:ph type="ctrTitle"/>
          </p:nvPr>
        </p:nvSpPr>
        <p:spPr>
          <a:xfrm>
            <a:off x="3943575" y="1557875"/>
            <a:ext cx="7819500" cy="2235300"/>
          </a:xfrm>
          <a:prstGeom prst="rect">
            <a:avLst/>
          </a:prstGeom>
          <a:noFill/>
          <a:ln>
            <a:noFill/>
          </a:ln>
        </p:spPr>
        <p:txBody>
          <a:bodyPr anchorCtr="0" anchor="b" bIns="45700" lIns="91425" spcFirstLastPara="1" rIns="91425" wrap="square" tIns="45700">
            <a:noAutofit/>
          </a:bodyPr>
          <a:lstStyle/>
          <a:p>
            <a:pPr indent="0" lvl="0" marL="0" marR="0" rtl="0" algn="l">
              <a:lnSpc>
                <a:spcPct val="133333"/>
              </a:lnSpc>
              <a:spcBef>
                <a:spcPts val="0"/>
              </a:spcBef>
              <a:spcAft>
                <a:spcPts val="0"/>
              </a:spcAft>
              <a:buClr>
                <a:srgbClr val="7F7F7F"/>
              </a:buClr>
              <a:buSzPts val="3600"/>
              <a:buFont typeface="Calibri"/>
              <a:buNone/>
            </a:pPr>
            <a:r>
              <a:rPr lang="en-US"/>
              <a:t>SkyIsland: Aerial Docking Drone System</a:t>
            </a:r>
            <a:endParaRPr/>
          </a:p>
        </p:txBody>
      </p:sp>
      <p:sp>
        <p:nvSpPr>
          <p:cNvPr id="30" name="Shape 30"/>
          <p:cNvSpPr txBox="1"/>
          <p:nvPr>
            <p:ph idx="1" type="subTitle"/>
          </p:nvPr>
        </p:nvSpPr>
        <p:spPr>
          <a:xfrm>
            <a:off x="4967109" y="4275667"/>
            <a:ext cx="6795913" cy="1202267"/>
          </a:xfrm>
          <a:prstGeom prst="rect">
            <a:avLst/>
          </a:prstGeom>
          <a:noFill/>
          <a:ln>
            <a:noFill/>
          </a:ln>
        </p:spPr>
        <p:txBody>
          <a:bodyPr anchorCtr="0" anchor="t" bIns="45700" lIns="91425" spcFirstLastPara="1" rIns="91425" wrap="square" tIns="45700">
            <a:noAutofit/>
          </a:bodyPr>
          <a:lstStyle/>
          <a:p>
            <a:pPr indent="0" lvl="0" marL="0" marR="0" rtl="0" algn="l">
              <a:lnSpc>
                <a:spcPct val="116666"/>
              </a:lnSpc>
              <a:spcBef>
                <a:spcPts val="0"/>
              </a:spcBef>
              <a:spcAft>
                <a:spcPts val="0"/>
              </a:spcAft>
              <a:buClr>
                <a:srgbClr val="7F7F7F"/>
              </a:buClr>
              <a:buSzPts val="2400"/>
              <a:buFont typeface="Arial"/>
              <a:buNone/>
            </a:pPr>
            <a:r>
              <a:rPr lang="en-US"/>
              <a:t>Latifah Almaghrabi, Adrian de la Iglesia Valls, </a:t>
            </a:r>
            <a:endParaRPr/>
          </a:p>
          <a:p>
            <a:pPr indent="0" lvl="0" marL="0" marR="0" rtl="0" algn="l">
              <a:lnSpc>
                <a:spcPct val="116666"/>
              </a:lnSpc>
              <a:spcBef>
                <a:spcPts val="0"/>
              </a:spcBef>
              <a:spcAft>
                <a:spcPts val="0"/>
              </a:spcAft>
              <a:buClr>
                <a:srgbClr val="7F7F7F"/>
              </a:buClr>
              <a:buSzPts val="2400"/>
              <a:buFont typeface="Arial"/>
              <a:buNone/>
            </a:pPr>
            <a:r>
              <a:rPr lang="en-US"/>
              <a:t>Ayca Ermis, </a:t>
            </a:r>
            <a:r>
              <a:rPr lang="en-US"/>
              <a:t>Jiaqing Li, and Lingfeng Zhou</a:t>
            </a:r>
            <a:endParaRPr b="0" i="0" sz="2400" u="none" cap="none" strike="noStrike">
              <a:solidFill>
                <a:srgbClr val="7F7F7F"/>
              </a:solidFill>
              <a:latin typeface="Calibri"/>
              <a:ea typeface="Calibri"/>
              <a:cs typeface="Calibri"/>
              <a:sym typeface="Calibri"/>
            </a:endParaRPr>
          </a:p>
        </p:txBody>
      </p:sp>
      <p:sp>
        <p:nvSpPr>
          <p:cNvPr id="31" name="Shape 31"/>
          <p:cNvSpPr txBox="1"/>
          <p:nvPr/>
        </p:nvSpPr>
        <p:spPr>
          <a:xfrm>
            <a:off x="5919925" y="5960525"/>
            <a:ext cx="6272100" cy="9234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US" sz="1800">
                <a:solidFill>
                  <a:srgbClr val="BFBFBF"/>
                </a:solidFill>
                <a:latin typeface="Calibri"/>
                <a:ea typeface="Calibri"/>
                <a:cs typeface="Calibri"/>
                <a:sym typeface="Calibri"/>
              </a:rPr>
              <a:t>ECE 4012</a:t>
            </a:r>
            <a:r>
              <a:rPr b="0" i="1" lang="en-US" sz="1800" u="none" cap="none" strike="noStrike">
                <a:solidFill>
                  <a:srgbClr val="BFBFBF"/>
                </a:solidFill>
                <a:latin typeface="Calibri"/>
                <a:ea typeface="Calibri"/>
                <a:cs typeface="Calibri"/>
                <a:sym typeface="Calibri"/>
              </a:rPr>
              <a:t> Team: </a:t>
            </a:r>
            <a:r>
              <a:rPr i="1" lang="en-US" sz="1800">
                <a:solidFill>
                  <a:srgbClr val="BFBFBF"/>
                </a:solidFill>
                <a:latin typeface="Calibri"/>
                <a:ea typeface="Calibri"/>
                <a:cs typeface="Calibri"/>
                <a:sym typeface="Calibri"/>
              </a:rPr>
              <a:t>SkyIsland</a:t>
            </a:r>
            <a:endParaRPr/>
          </a:p>
          <a:p>
            <a:pPr indent="0" lvl="0" marL="0" marR="0" rtl="0" algn="r">
              <a:spcBef>
                <a:spcPts val="0"/>
              </a:spcBef>
              <a:spcAft>
                <a:spcPts val="0"/>
              </a:spcAft>
              <a:buNone/>
            </a:pPr>
            <a:r>
              <a:rPr b="0" i="1" lang="en-US" sz="1800" u="none" cap="none" strike="noStrike">
                <a:solidFill>
                  <a:srgbClr val="BFBFBF"/>
                </a:solidFill>
                <a:latin typeface="Calibri"/>
                <a:ea typeface="Calibri"/>
                <a:cs typeface="Calibri"/>
                <a:sym typeface="Calibri"/>
              </a:rPr>
              <a:t>School of Electrical and Computer Engineering</a:t>
            </a:r>
            <a:endParaRPr/>
          </a:p>
          <a:p>
            <a:pPr indent="0" lvl="0" marL="0" marR="0" rtl="0" algn="r">
              <a:spcBef>
                <a:spcPts val="0"/>
              </a:spcBef>
              <a:spcAft>
                <a:spcPts val="0"/>
              </a:spcAft>
              <a:buNone/>
            </a:pPr>
            <a:r>
              <a:rPr b="1" lang="en-US" sz="1800" u="none" cap="none" strike="noStrike">
                <a:solidFill>
                  <a:srgbClr val="BFBFBF"/>
                </a:solidFill>
                <a:latin typeface="Calibri"/>
                <a:ea typeface="Calibri"/>
                <a:cs typeface="Calibri"/>
                <a:sym typeface="Calibri"/>
              </a:rPr>
              <a:t>Georgia Institute of Technology</a:t>
            </a:r>
            <a:r>
              <a:rPr b="0" i="1" lang="en-US" sz="1800" u="none" cap="none" strike="noStrike">
                <a:solidFill>
                  <a:srgbClr val="BFBFBF"/>
                </a:solidFill>
                <a:latin typeface="Calibri"/>
                <a:ea typeface="Calibri"/>
                <a:cs typeface="Calibri"/>
                <a:sym typeface="Calibri"/>
              </a:rPr>
              <a:t> - College of Engineering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Shape 126"/>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sz="3600"/>
              <a:t>   </a:t>
            </a:r>
            <a:r>
              <a:rPr lang="en-US" sz="3600"/>
              <a:t>Human Machine Interface (HMI)</a:t>
            </a:r>
            <a:endParaRPr sz="3600"/>
          </a:p>
        </p:txBody>
      </p:sp>
      <p:pic>
        <p:nvPicPr>
          <p:cNvPr id="127" name="Shape 127"/>
          <p:cNvPicPr preferRelativeResize="0"/>
          <p:nvPr/>
        </p:nvPicPr>
        <p:blipFill rotWithShape="1">
          <a:blip r:embed="rId3">
            <a:alphaModFix/>
          </a:blip>
          <a:srcRect b="4020" l="16467" r="23298" t="4194"/>
          <a:stretch/>
        </p:blipFill>
        <p:spPr>
          <a:xfrm>
            <a:off x="347148" y="1870550"/>
            <a:ext cx="2425675" cy="3696300"/>
          </a:xfrm>
          <a:prstGeom prst="rect">
            <a:avLst/>
          </a:prstGeom>
          <a:noFill/>
          <a:ln>
            <a:noFill/>
          </a:ln>
        </p:spPr>
      </p:pic>
      <p:sp>
        <p:nvSpPr>
          <p:cNvPr id="128" name="Shape 128"/>
          <p:cNvSpPr txBox="1"/>
          <p:nvPr/>
        </p:nvSpPr>
        <p:spPr>
          <a:xfrm>
            <a:off x="173107" y="1127850"/>
            <a:ext cx="4254000" cy="4644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US" sz="3000">
                <a:latin typeface="Calibri"/>
                <a:ea typeface="Calibri"/>
                <a:cs typeface="Calibri"/>
                <a:sym typeface="Calibri"/>
              </a:rPr>
              <a:t>Leading Industry Solution</a:t>
            </a:r>
            <a:endParaRPr sz="3000">
              <a:latin typeface="Calibri"/>
              <a:ea typeface="Calibri"/>
              <a:cs typeface="Calibri"/>
              <a:sym typeface="Calibri"/>
            </a:endParaRPr>
          </a:p>
        </p:txBody>
      </p:sp>
      <p:sp>
        <p:nvSpPr>
          <p:cNvPr id="129" name="Shape 129"/>
          <p:cNvSpPr txBox="1"/>
          <p:nvPr/>
        </p:nvSpPr>
        <p:spPr>
          <a:xfrm>
            <a:off x="2826825" y="1870550"/>
            <a:ext cx="2741400" cy="4371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US" sz="1800">
                <a:latin typeface="Calibri"/>
                <a:ea typeface="Calibri"/>
                <a:cs typeface="Calibri"/>
                <a:sym typeface="Calibri"/>
              </a:rPr>
              <a:t>DJI Mavic Pro Controller:</a:t>
            </a:r>
            <a:endParaRPr b="1" sz="1800">
              <a:latin typeface="Calibri"/>
              <a:ea typeface="Calibri"/>
              <a:cs typeface="Calibri"/>
              <a:sym typeface="Calibri"/>
            </a:endParaRPr>
          </a:p>
          <a:p>
            <a:pPr indent="0" lvl="0" marL="0" rtl="0">
              <a:spcBef>
                <a:spcPts val="0"/>
              </a:spcBef>
              <a:spcAft>
                <a:spcPts val="0"/>
              </a:spcAft>
              <a:buNone/>
            </a:pPr>
            <a:r>
              <a:t/>
            </a:r>
            <a:endParaRPr b="1">
              <a:latin typeface="Calibri"/>
              <a:ea typeface="Calibri"/>
              <a:cs typeface="Calibri"/>
              <a:sym typeface="Calibri"/>
            </a:endParaRPr>
          </a:p>
          <a:p>
            <a:pPr indent="-317500" lvl="0" marL="457200" rtl="0">
              <a:spcBef>
                <a:spcPts val="0"/>
              </a:spcBef>
              <a:spcAft>
                <a:spcPts val="0"/>
              </a:spcAft>
              <a:buSzPts val="1400"/>
              <a:buFont typeface="Calibri"/>
              <a:buChar char="●"/>
            </a:pPr>
            <a:r>
              <a:rPr lang="en-US">
                <a:latin typeface="Calibri"/>
                <a:ea typeface="Calibri"/>
                <a:cs typeface="Calibri"/>
                <a:sym typeface="Calibri"/>
              </a:rPr>
              <a:t>Two-Tier HMI</a:t>
            </a:r>
            <a:endParaRPr>
              <a:latin typeface="Calibri"/>
              <a:ea typeface="Calibri"/>
              <a:cs typeface="Calibri"/>
              <a:sym typeface="Calibri"/>
            </a:endParaRPr>
          </a:p>
          <a:p>
            <a:pPr indent="0" lvl="0" marL="0" rtl="0">
              <a:spcBef>
                <a:spcPts val="0"/>
              </a:spcBef>
              <a:spcAft>
                <a:spcPts val="0"/>
              </a:spcAft>
              <a:buNone/>
            </a:pPr>
            <a:r>
              <a:t/>
            </a:r>
            <a:endParaRPr>
              <a:latin typeface="Calibri"/>
              <a:ea typeface="Calibri"/>
              <a:cs typeface="Calibri"/>
              <a:sym typeface="Calibri"/>
            </a:endParaRPr>
          </a:p>
          <a:p>
            <a:pPr indent="-317500" lvl="0" marL="457200" rtl="0">
              <a:spcBef>
                <a:spcPts val="0"/>
              </a:spcBef>
              <a:spcAft>
                <a:spcPts val="0"/>
              </a:spcAft>
              <a:buSzPts val="1400"/>
              <a:buFont typeface="Calibri"/>
              <a:buChar char="●"/>
            </a:pPr>
            <a:r>
              <a:rPr lang="en-US">
                <a:latin typeface="Calibri"/>
                <a:ea typeface="Calibri"/>
                <a:cs typeface="Calibri"/>
                <a:sym typeface="Calibri"/>
              </a:rPr>
              <a:t>Telemetry LCD</a:t>
            </a:r>
            <a:endParaRPr>
              <a:latin typeface="Calibri"/>
              <a:ea typeface="Calibri"/>
              <a:cs typeface="Calibri"/>
              <a:sym typeface="Calibri"/>
            </a:endParaRPr>
          </a:p>
          <a:p>
            <a:pPr indent="0" lvl="0" marL="0" rtl="0">
              <a:spcBef>
                <a:spcPts val="0"/>
              </a:spcBef>
              <a:spcAft>
                <a:spcPts val="0"/>
              </a:spcAft>
              <a:buNone/>
            </a:pPr>
            <a:r>
              <a:t/>
            </a:r>
            <a:endParaRPr>
              <a:latin typeface="Calibri"/>
              <a:ea typeface="Calibri"/>
              <a:cs typeface="Calibri"/>
              <a:sym typeface="Calibri"/>
            </a:endParaRPr>
          </a:p>
          <a:p>
            <a:pPr indent="-317500" lvl="0" marL="457200" rtl="0">
              <a:spcBef>
                <a:spcPts val="0"/>
              </a:spcBef>
              <a:spcAft>
                <a:spcPts val="0"/>
              </a:spcAft>
              <a:buSzPts val="1400"/>
              <a:buFont typeface="Calibri"/>
              <a:buChar char="●"/>
            </a:pPr>
            <a:r>
              <a:rPr lang="en-US">
                <a:latin typeface="Calibri"/>
                <a:ea typeface="Calibri"/>
                <a:cs typeface="Calibri"/>
                <a:sym typeface="Calibri"/>
              </a:rPr>
              <a:t>Android/iOS App</a:t>
            </a:r>
            <a:endParaRPr>
              <a:latin typeface="Calibri"/>
              <a:ea typeface="Calibri"/>
              <a:cs typeface="Calibri"/>
              <a:sym typeface="Calibri"/>
            </a:endParaRPr>
          </a:p>
          <a:p>
            <a:pPr indent="0" lvl="0" marL="0" rtl="0">
              <a:spcBef>
                <a:spcPts val="0"/>
              </a:spcBef>
              <a:spcAft>
                <a:spcPts val="0"/>
              </a:spcAft>
              <a:buNone/>
            </a:pPr>
            <a:r>
              <a:t/>
            </a:r>
            <a:endParaRPr>
              <a:latin typeface="Calibri"/>
              <a:ea typeface="Calibri"/>
              <a:cs typeface="Calibri"/>
              <a:sym typeface="Calibri"/>
            </a:endParaRPr>
          </a:p>
          <a:p>
            <a:pPr indent="-317500" lvl="0" marL="457200">
              <a:spcBef>
                <a:spcPts val="0"/>
              </a:spcBef>
              <a:spcAft>
                <a:spcPts val="0"/>
              </a:spcAft>
              <a:buSzPts val="1400"/>
              <a:buChar char="●"/>
            </a:pPr>
            <a:r>
              <a:rPr lang="en-US">
                <a:latin typeface="Calibri"/>
                <a:ea typeface="Calibri"/>
                <a:cs typeface="Calibri"/>
                <a:sym typeface="Calibri"/>
              </a:rPr>
              <a:t>Proprietary Firmware</a:t>
            </a:r>
            <a:r>
              <a:rPr lang="en-US"/>
              <a:t> </a:t>
            </a:r>
            <a:endParaRPr/>
          </a:p>
        </p:txBody>
      </p:sp>
      <p:pic>
        <p:nvPicPr>
          <p:cNvPr id="130" name="Shape 130"/>
          <p:cNvPicPr preferRelativeResize="0"/>
          <p:nvPr/>
        </p:nvPicPr>
        <p:blipFill rotWithShape="1">
          <a:blip r:embed="rId4">
            <a:alphaModFix/>
          </a:blip>
          <a:srcRect b="0" l="0" r="0" t="0"/>
          <a:stretch/>
        </p:blipFill>
        <p:spPr>
          <a:xfrm>
            <a:off x="5622225" y="4255900"/>
            <a:ext cx="3527151" cy="1621360"/>
          </a:xfrm>
          <a:prstGeom prst="rect">
            <a:avLst/>
          </a:prstGeom>
          <a:noFill/>
          <a:ln>
            <a:noFill/>
          </a:ln>
        </p:spPr>
      </p:pic>
      <p:sp>
        <p:nvSpPr>
          <p:cNvPr id="131" name="Shape 131"/>
          <p:cNvSpPr txBox="1"/>
          <p:nvPr/>
        </p:nvSpPr>
        <p:spPr>
          <a:xfrm>
            <a:off x="9149375" y="1879850"/>
            <a:ext cx="2999700" cy="4371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US" sz="1800">
                <a:latin typeface="Calibri"/>
                <a:ea typeface="Calibri"/>
                <a:cs typeface="Calibri"/>
                <a:sym typeface="Calibri"/>
              </a:rPr>
              <a:t>Crazepony RadioLink</a:t>
            </a:r>
            <a:r>
              <a:rPr b="1" lang="en-US" sz="1800">
                <a:latin typeface="Calibri"/>
                <a:ea typeface="Calibri"/>
                <a:cs typeface="Calibri"/>
                <a:sym typeface="Calibri"/>
              </a:rPr>
              <a:t>:</a:t>
            </a:r>
            <a:endParaRPr b="1" sz="1800">
              <a:latin typeface="Calibri"/>
              <a:ea typeface="Calibri"/>
              <a:cs typeface="Calibri"/>
              <a:sym typeface="Calibri"/>
            </a:endParaRPr>
          </a:p>
          <a:p>
            <a:pPr indent="0" lvl="0" marL="0" rtl="0">
              <a:spcBef>
                <a:spcPts val="0"/>
              </a:spcBef>
              <a:spcAft>
                <a:spcPts val="0"/>
              </a:spcAft>
              <a:buNone/>
            </a:pPr>
            <a:r>
              <a:t/>
            </a:r>
            <a:endParaRPr b="1">
              <a:latin typeface="Calibri"/>
              <a:ea typeface="Calibri"/>
              <a:cs typeface="Calibri"/>
              <a:sym typeface="Calibri"/>
            </a:endParaRPr>
          </a:p>
          <a:p>
            <a:pPr indent="-317500" lvl="0" marL="457200" rtl="0">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Multi-Tier HMI</a:t>
            </a:r>
            <a:endParaRPr>
              <a:solidFill>
                <a:schemeClr val="dk1"/>
              </a:solidFill>
              <a:latin typeface="Calibri"/>
              <a:ea typeface="Calibri"/>
              <a:cs typeface="Calibri"/>
              <a:sym typeface="Calibri"/>
            </a:endParaRPr>
          </a:p>
          <a:p>
            <a:pPr indent="0" lvl="0" marL="0" rtl="0">
              <a:spcBef>
                <a:spcPts val="0"/>
              </a:spcBef>
              <a:spcAft>
                <a:spcPts val="0"/>
              </a:spcAft>
              <a:buNone/>
            </a:pPr>
            <a:r>
              <a:t/>
            </a:r>
            <a:endParaRPr>
              <a:latin typeface="Calibri"/>
              <a:ea typeface="Calibri"/>
              <a:cs typeface="Calibri"/>
              <a:sym typeface="Calibri"/>
            </a:endParaRPr>
          </a:p>
          <a:p>
            <a:pPr indent="-317500" lvl="0" marL="457200" rtl="0">
              <a:spcBef>
                <a:spcPts val="0"/>
              </a:spcBef>
              <a:spcAft>
                <a:spcPts val="0"/>
              </a:spcAft>
              <a:buSzPts val="1400"/>
              <a:buFont typeface="Calibri"/>
              <a:buChar char="●"/>
            </a:pPr>
            <a:r>
              <a:rPr lang="en-US">
                <a:latin typeface="Calibri"/>
                <a:ea typeface="Calibri"/>
                <a:cs typeface="Calibri"/>
                <a:sym typeface="Calibri"/>
              </a:rPr>
              <a:t>Configurable Controller</a:t>
            </a:r>
            <a:endParaRPr>
              <a:latin typeface="Calibri"/>
              <a:ea typeface="Calibri"/>
              <a:cs typeface="Calibri"/>
              <a:sym typeface="Calibri"/>
            </a:endParaRPr>
          </a:p>
          <a:p>
            <a:pPr indent="0" lvl="0" marL="0" rtl="0">
              <a:spcBef>
                <a:spcPts val="0"/>
              </a:spcBef>
              <a:spcAft>
                <a:spcPts val="0"/>
              </a:spcAft>
              <a:buNone/>
            </a:pPr>
            <a:r>
              <a:t/>
            </a:r>
            <a:endParaRPr>
              <a:latin typeface="Calibri"/>
              <a:ea typeface="Calibri"/>
              <a:cs typeface="Calibri"/>
              <a:sym typeface="Calibri"/>
            </a:endParaRPr>
          </a:p>
          <a:p>
            <a:pPr indent="-317500" lvl="0" marL="457200" rtl="0">
              <a:spcBef>
                <a:spcPts val="0"/>
              </a:spcBef>
              <a:spcAft>
                <a:spcPts val="0"/>
              </a:spcAft>
              <a:buSzPts val="1400"/>
              <a:buFont typeface="Calibri"/>
              <a:buChar char="●"/>
            </a:pPr>
            <a:r>
              <a:rPr lang="en-US">
                <a:latin typeface="Calibri"/>
                <a:ea typeface="Calibri"/>
                <a:cs typeface="Calibri"/>
                <a:sym typeface="Calibri"/>
              </a:rPr>
              <a:t>CleanFlight Compatible</a:t>
            </a:r>
            <a:endParaRPr>
              <a:latin typeface="Calibri"/>
              <a:ea typeface="Calibri"/>
              <a:cs typeface="Calibri"/>
              <a:sym typeface="Calibri"/>
            </a:endParaRPr>
          </a:p>
          <a:p>
            <a:pPr indent="0" lvl="0" marL="0" rtl="0">
              <a:spcBef>
                <a:spcPts val="0"/>
              </a:spcBef>
              <a:spcAft>
                <a:spcPts val="0"/>
              </a:spcAft>
              <a:buNone/>
            </a:pPr>
            <a:r>
              <a:t/>
            </a:r>
            <a:endParaRPr>
              <a:solidFill>
                <a:schemeClr val="dk1"/>
              </a:solidFill>
              <a:latin typeface="Calibri"/>
              <a:ea typeface="Calibri"/>
              <a:cs typeface="Calibri"/>
              <a:sym typeface="Calibri"/>
            </a:endParaRPr>
          </a:p>
          <a:p>
            <a:pPr indent="-317500" lvl="0" marL="457200" rtl="0">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Open Source Firmware</a:t>
            </a:r>
            <a:endParaRPr>
              <a:solidFill>
                <a:schemeClr val="dk1"/>
              </a:solidFill>
              <a:latin typeface="Calibri"/>
              <a:ea typeface="Calibri"/>
              <a:cs typeface="Calibri"/>
              <a:sym typeface="Calibri"/>
            </a:endParaRPr>
          </a:p>
          <a:p>
            <a:pPr indent="0" lvl="0" marL="0" rtl="0">
              <a:spcBef>
                <a:spcPts val="0"/>
              </a:spcBef>
              <a:spcAft>
                <a:spcPts val="0"/>
              </a:spcAft>
              <a:buNone/>
            </a:pPr>
            <a:r>
              <a:t/>
            </a:r>
            <a:endParaRPr>
              <a:latin typeface="Calibri"/>
              <a:ea typeface="Calibri"/>
              <a:cs typeface="Calibri"/>
              <a:sym typeface="Calibri"/>
            </a:endParaRPr>
          </a:p>
          <a:p>
            <a:pPr indent="0" lvl="0" marL="0" rtl="0">
              <a:spcBef>
                <a:spcPts val="0"/>
              </a:spcBef>
              <a:spcAft>
                <a:spcPts val="0"/>
              </a:spcAft>
              <a:buNone/>
            </a:pPr>
            <a:r>
              <a:t/>
            </a:r>
            <a:endParaRPr>
              <a:latin typeface="Calibri"/>
              <a:ea typeface="Calibri"/>
              <a:cs typeface="Calibri"/>
              <a:sym typeface="Calibri"/>
            </a:endParaRPr>
          </a:p>
          <a:p>
            <a:pPr indent="0" lvl="0" marL="0" rtl="0">
              <a:spcBef>
                <a:spcPts val="0"/>
              </a:spcBef>
              <a:spcAft>
                <a:spcPts val="0"/>
              </a:spcAft>
              <a:buNone/>
            </a:pPr>
            <a:r>
              <a:t/>
            </a:r>
            <a:endParaRPr>
              <a:latin typeface="Calibri"/>
              <a:ea typeface="Calibri"/>
              <a:cs typeface="Calibri"/>
              <a:sym typeface="Calibri"/>
            </a:endParaRPr>
          </a:p>
          <a:p>
            <a:pPr indent="0" lvl="0" marL="0" rtl="0">
              <a:spcBef>
                <a:spcPts val="0"/>
              </a:spcBef>
              <a:spcAft>
                <a:spcPts val="0"/>
              </a:spcAft>
              <a:buNone/>
            </a:pPr>
            <a:r>
              <a:t/>
            </a:r>
            <a:endParaRPr>
              <a:latin typeface="Calibri"/>
              <a:ea typeface="Calibri"/>
              <a:cs typeface="Calibri"/>
              <a:sym typeface="Calibri"/>
            </a:endParaRPr>
          </a:p>
        </p:txBody>
      </p:sp>
      <p:sp>
        <p:nvSpPr>
          <p:cNvPr id="132" name="Shape 1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fld id="{00000000-1234-1234-1234-123412341234}" type="slidenum">
              <a:rPr lang="en-US"/>
              <a:t>‹#›</a:t>
            </a:fld>
            <a:endParaRPr/>
          </a:p>
        </p:txBody>
      </p:sp>
      <p:sp>
        <p:nvSpPr>
          <p:cNvPr id="133" name="Shape 133"/>
          <p:cNvSpPr txBox="1"/>
          <p:nvPr/>
        </p:nvSpPr>
        <p:spPr>
          <a:xfrm>
            <a:off x="5583307" y="1127850"/>
            <a:ext cx="4254000" cy="4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latin typeface="Calibri"/>
                <a:ea typeface="Calibri"/>
                <a:cs typeface="Calibri"/>
                <a:sym typeface="Calibri"/>
              </a:rPr>
              <a:t>Proposed HMI </a:t>
            </a:r>
            <a:r>
              <a:rPr lang="en-US" sz="3000">
                <a:latin typeface="Calibri"/>
                <a:ea typeface="Calibri"/>
                <a:cs typeface="Calibri"/>
                <a:sym typeface="Calibri"/>
              </a:rPr>
              <a:t>Solution</a:t>
            </a:r>
            <a:endParaRPr sz="3000">
              <a:latin typeface="Calibri"/>
              <a:ea typeface="Calibri"/>
              <a:cs typeface="Calibri"/>
              <a:sym typeface="Calibri"/>
            </a:endParaRPr>
          </a:p>
        </p:txBody>
      </p:sp>
      <p:pic>
        <p:nvPicPr>
          <p:cNvPr id="134" name="Shape 134"/>
          <p:cNvPicPr preferRelativeResize="0"/>
          <p:nvPr/>
        </p:nvPicPr>
        <p:blipFill>
          <a:blip r:embed="rId5">
            <a:alphaModFix/>
          </a:blip>
          <a:stretch>
            <a:fillRect/>
          </a:stretch>
        </p:blipFill>
        <p:spPr>
          <a:xfrm>
            <a:off x="6168275" y="1790175"/>
            <a:ext cx="2435049" cy="24350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Shape 139"/>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sz="3600"/>
              <a:t>   </a:t>
            </a:r>
            <a:r>
              <a:rPr lang="en-US" sz="3600"/>
              <a:t>Components</a:t>
            </a:r>
            <a:endParaRPr sz="3600"/>
          </a:p>
        </p:txBody>
      </p:sp>
      <p:sp>
        <p:nvSpPr>
          <p:cNvPr id="140" name="Shape 1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fld id="{00000000-1234-1234-1234-123412341234}" type="slidenum">
              <a:rPr lang="en-US"/>
              <a:t>‹#›</a:t>
            </a:fld>
            <a:endParaRPr/>
          </a:p>
        </p:txBody>
      </p:sp>
      <p:pic>
        <p:nvPicPr>
          <p:cNvPr id="141" name="Shape 141"/>
          <p:cNvPicPr preferRelativeResize="0"/>
          <p:nvPr/>
        </p:nvPicPr>
        <p:blipFill>
          <a:blip r:embed="rId3">
            <a:alphaModFix/>
          </a:blip>
          <a:stretch>
            <a:fillRect/>
          </a:stretch>
        </p:blipFill>
        <p:spPr>
          <a:xfrm>
            <a:off x="8972303" y="4187000"/>
            <a:ext cx="2468882" cy="1659075"/>
          </a:xfrm>
          <a:prstGeom prst="rect">
            <a:avLst/>
          </a:prstGeom>
          <a:noFill/>
          <a:ln>
            <a:noFill/>
          </a:ln>
        </p:spPr>
      </p:pic>
      <p:graphicFrame>
        <p:nvGraphicFramePr>
          <p:cNvPr id="142" name="Shape 142"/>
          <p:cNvGraphicFramePr/>
          <p:nvPr/>
        </p:nvGraphicFramePr>
        <p:xfrm>
          <a:off x="952450" y="1208975"/>
          <a:ext cx="3000000" cy="3000000"/>
        </p:xfrm>
        <a:graphic>
          <a:graphicData uri="http://schemas.openxmlformats.org/drawingml/2006/table">
            <a:tbl>
              <a:tblPr>
                <a:noFill/>
                <a:tableStyleId>{83248A98-DC25-4622-9480-CFD5485A3F1B}</a:tableStyleId>
              </a:tblPr>
              <a:tblGrid>
                <a:gridCol w="1474025"/>
                <a:gridCol w="1474025"/>
                <a:gridCol w="1474025"/>
                <a:gridCol w="1474025"/>
                <a:gridCol w="1474025"/>
              </a:tblGrid>
              <a:tr h="381000">
                <a:tc>
                  <a:txBody>
                    <a:bodyPr>
                      <a:noAutofit/>
                    </a:bodyPr>
                    <a:lstStyle/>
                    <a:p>
                      <a:pPr indent="0" lvl="0" marL="0" algn="ctr">
                        <a:spcBef>
                          <a:spcPts val="0"/>
                        </a:spcBef>
                        <a:spcAft>
                          <a:spcPts val="0"/>
                        </a:spcAft>
                        <a:buNone/>
                      </a:pPr>
                      <a:r>
                        <a:rPr b="1" lang="en-US" sz="1800">
                          <a:latin typeface="Calibri"/>
                          <a:ea typeface="Calibri"/>
                          <a:cs typeface="Calibri"/>
                          <a:sym typeface="Calibri"/>
                        </a:rPr>
                        <a:t>Part</a:t>
                      </a:r>
                      <a:endParaRPr b="1" sz="1800">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b="1" lang="en-US" sz="1800">
                          <a:latin typeface="Calibri"/>
                          <a:ea typeface="Calibri"/>
                          <a:cs typeface="Calibri"/>
                          <a:sym typeface="Calibri"/>
                        </a:rPr>
                        <a:t>Vendor</a:t>
                      </a:r>
                      <a:endParaRPr b="1" sz="1800">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b="1" lang="en-US" sz="1800">
                          <a:latin typeface="Calibri"/>
                          <a:ea typeface="Calibri"/>
                          <a:cs typeface="Calibri"/>
                          <a:sym typeface="Calibri"/>
                        </a:rPr>
                        <a:t>Price per Unit</a:t>
                      </a:r>
                      <a:endParaRPr b="1" sz="1800">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b="1" lang="en-US" sz="1800">
                          <a:latin typeface="Calibri"/>
                          <a:ea typeface="Calibri"/>
                          <a:cs typeface="Calibri"/>
                          <a:sym typeface="Calibri"/>
                        </a:rPr>
                        <a:t>Requested Quantity</a:t>
                      </a:r>
                      <a:endParaRPr b="1" sz="1800">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b="1" lang="en-US" sz="1800">
                          <a:latin typeface="Calibri"/>
                          <a:ea typeface="Calibri"/>
                          <a:cs typeface="Calibri"/>
                          <a:sym typeface="Calibri"/>
                        </a:rPr>
                        <a:t>Cost</a:t>
                      </a:r>
                      <a:endParaRPr b="1" sz="1800">
                        <a:latin typeface="Calibri"/>
                        <a:ea typeface="Calibri"/>
                        <a:cs typeface="Calibri"/>
                        <a:sym typeface="Calibri"/>
                      </a:endParaRPr>
                    </a:p>
                  </a:txBody>
                  <a:tcPr marT="91425" marB="91425" marR="91425" marL="91425" anchor="ctr"/>
                </a:tc>
              </a:tr>
              <a:tr h="381000">
                <a:tc>
                  <a:txBody>
                    <a:bodyPr>
                      <a:noAutofit/>
                    </a:bodyPr>
                    <a:lstStyle/>
                    <a:p>
                      <a:pPr indent="0" lvl="0" marL="0" algn="ctr">
                        <a:spcBef>
                          <a:spcPts val="0"/>
                        </a:spcBef>
                        <a:spcAft>
                          <a:spcPts val="0"/>
                        </a:spcAft>
                        <a:buNone/>
                      </a:pPr>
                      <a:r>
                        <a:rPr lang="en-US">
                          <a:latin typeface="Calibri"/>
                          <a:ea typeface="Calibri"/>
                          <a:cs typeface="Calibri"/>
                          <a:sym typeface="Calibri"/>
                        </a:rPr>
                        <a:t>AlNiCo Magnet</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Digi-Key</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$2.63</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8</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$21.04</a:t>
                      </a:r>
                      <a:endParaRPr>
                        <a:latin typeface="Calibri"/>
                        <a:ea typeface="Calibri"/>
                        <a:cs typeface="Calibri"/>
                        <a:sym typeface="Calibri"/>
                      </a:endParaRPr>
                    </a:p>
                  </a:txBody>
                  <a:tcPr marT="91425" marB="91425" marR="91425" marL="91425" anchor="ctr"/>
                </a:tc>
              </a:tr>
              <a:tr h="381000">
                <a:tc>
                  <a:txBody>
                    <a:bodyPr>
                      <a:noAutofit/>
                    </a:bodyPr>
                    <a:lstStyle/>
                    <a:p>
                      <a:pPr indent="0" lvl="0" marL="0" algn="ctr">
                        <a:spcBef>
                          <a:spcPts val="0"/>
                        </a:spcBef>
                        <a:spcAft>
                          <a:spcPts val="0"/>
                        </a:spcAft>
                        <a:buNone/>
                      </a:pPr>
                      <a:r>
                        <a:rPr lang="en-US">
                          <a:latin typeface="Calibri"/>
                          <a:ea typeface="Calibri"/>
                          <a:cs typeface="Calibri"/>
                          <a:sym typeface="Calibri"/>
                        </a:rPr>
                        <a:t>SunFounder FPV Racing Drone</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Amazon</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$210</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2</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$420</a:t>
                      </a:r>
                      <a:endParaRPr>
                        <a:latin typeface="Calibri"/>
                        <a:ea typeface="Calibri"/>
                        <a:cs typeface="Calibri"/>
                        <a:sym typeface="Calibri"/>
                      </a:endParaRPr>
                    </a:p>
                  </a:txBody>
                  <a:tcPr marT="91425" marB="91425" marR="91425" marL="91425" anchor="ctr"/>
                </a:tc>
              </a:tr>
              <a:tr h="381000">
                <a:tc>
                  <a:txBody>
                    <a:bodyPr>
                      <a:noAutofit/>
                    </a:bodyPr>
                    <a:lstStyle/>
                    <a:p>
                      <a:pPr indent="0" lvl="0" marL="0" algn="ctr">
                        <a:spcBef>
                          <a:spcPts val="0"/>
                        </a:spcBef>
                        <a:spcAft>
                          <a:spcPts val="0"/>
                        </a:spcAft>
                        <a:buNone/>
                      </a:pPr>
                      <a:r>
                        <a:rPr lang="en-US">
                          <a:latin typeface="Calibri"/>
                          <a:ea typeface="Calibri"/>
                          <a:cs typeface="Calibri"/>
                          <a:sym typeface="Calibri"/>
                        </a:rPr>
                        <a:t>ToF Sensor (close range)</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Adafruit</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$13.95</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4</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$55.80</a:t>
                      </a:r>
                      <a:endParaRPr>
                        <a:latin typeface="Calibri"/>
                        <a:ea typeface="Calibri"/>
                        <a:cs typeface="Calibri"/>
                        <a:sym typeface="Calibri"/>
                      </a:endParaRPr>
                    </a:p>
                  </a:txBody>
                  <a:tcPr marT="91425" marB="91425" marR="91425" marL="91425" anchor="ctr"/>
                </a:tc>
              </a:tr>
              <a:tr h="381000">
                <a:tc>
                  <a:txBody>
                    <a:bodyPr>
                      <a:noAutofit/>
                    </a:bodyPr>
                    <a:lstStyle/>
                    <a:p>
                      <a:pPr indent="0" lvl="0" marL="0" algn="ctr">
                        <a:spcBef>
                          <a:spcPts val="0"/>
                        </a:spcBef>
                        <a:spcAft>
                          <a:spcPts val="0"/>
                        </a:spcAft>
                        <a:buNone/>
                      </a:pPr>
                      <a:r>
                        <a:rPr lang="en-US">
                          <a:latin typeface="Calibri"/>
                          <a:ea typeface="Calibri"/>
                          <a:cs typeface="Calibri"/>
                          <a:sym typeface="Calibri"/>
                        </a:rPr>
                        <a:t>ToF Sensor (long range)</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Amazon</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$12.99</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2</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$25.98</a:t>
                      </a:r>
                      <a:endParaRPr>
                        <a:latin typeface="Calibri"/>
                        <a:ea typeface="Calibri"/>
                        <a:cs typeface="Calibri"/>
                        <a:sym typeface="Calibri"/>
                      </a:endParaRPr>
                    </a:p>
                  </a:txBody>
                  <a:tcPr marT="91425" marB="91425" marR="91425" marL="91425" anchor="ctr"/>
                </a:tc>
              </a:tr>
              <a:tr h="381000">
                <a:tc>
                  <a:txBody>
                    <a:bodyPr>
                      <a:noAutofit/>
                    </a:bodyPr>
                    <a:lstStyle/>
                    <a:p>
                      <a:pPr indent="0" lvl="0" marL="0" algn="ctr">
                        <a:spcBef>
                          <a:spcPts val="0"/>
                        </a:spcBef>
                        <a:spcAft>
                          <a:spcPts val="0"/>
                        </a:spcAft>
                        <a:buNone/>
                      </a:pPr>
                      <a:r>
                        <a:rPr lang="en-US">
                          <a:latin typeface="Calibri"/>
                          <a:ea typeface="Calibri"/>
                          <a:cs typeface="Calibri"/>
                          <a:sym typeface="Calibri"/>
                        </a:rPr>
                        <a:t>Diode</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Digi-Key</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$0.57</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10</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$5.70</a:t>
                      </a:r>
                      <a:endParaRPr>
                        <a:latin typeface="Calibri"/>
                        <a:ea typeface="Calibri"/>
                        <a:cs typeface="Calibri"/>
                        <a:sym typeface="Calibri"/>
                      </a:endParaRPr>
                    </a:p>
                  </a:txBody>
                  <a:tcPr marT="91425" marB="91425" marR="91425" marL="91425" anchor="ctr"/>
                </a:tc>
              </a:tr>
              <a:tr h="381000">
                <a:tc>
                  <a:txBody>
                    <a:bodyPr>
                      <a:noAutofit/>
                    </a:bodyPr>
                    <a:lstStyle/>
                    <a:p>
                      <a:pPr indent="0" lvl="0" marL="0" algn="ctr">
                        <a:spcBef>
                          <a:spcPts val="0"/>
                        </a:spcBef>
                        <a:spcAft>
                          <a:spcPts val="0"/>
                        </a:spcAft>
                        <a:buNone/>
                      </a:pPr>
                      <a:r>
                        <a:rPr lang="en-US">
                          <a:latin typeface="Calibri"/>
                          <a:ea typeface="Calibri"/>
                          <a:cs typeface="Calibri"/>
                          <a:sym typeface="Calibri"/>
                        </a:rPr>
                        <a:t>Supercapacitor</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Digi-Key</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$3.88</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6</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$23.28</a:t>
                      </a:r>
                      <a:endParaRPr>
                        <a:latin typeface="Calibri"/>
                        <a:ea typeface="Calibri"/>
                        <a:cs typeface="Calibri"/>
                        <a:sym typeface="Calibri"/>
                      </a:endParaRPr>
                    </a:p>
                  </a:txBody>
                  <a:tcPr marT="91425" marB="91425" marR="91425" marL="91425" anchor="ctr"/>
                </a:tc>
              </a:tr>
              <a:tr h="381000">
                <a:tc>
                  <a:txBody>
                    <a:bodyPr>
                      <a:noAutofit/>
                    </a:bodyPr>
                    <a:lstStyle/>
                    <a:p>
                      <a:pPr indent="0" lvl="0" marL="0" algn="ctr">
                        <a:spcBef>
                          <a:spcPts val="0"/>
                        </a:spcBef>
                        <a:spcAft>
                          <a:spcPts val="0"/>
                        </a:spcAft>
                        <a:buNone/>
                      </a:pPr>
                      <a:r>
                        <a:rPr lang="en-US">
                          <a:latin typeface="Calibri"/>
                          <a:ea typeface="Calibri"/>
                          <a:cs typeface="Calibri"/>
                          <a:sym typeface="Calibri"/>
                        </a:rPr>
                        <a:t>MOSFET</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Digi-Key</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$0.70</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20</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$14</a:t>
                      </a:r>
                      <a:endParaRPr>
                        <a:latin typeface="Calibri"/>
                        <a:ea typeface="Calibri"/>
                        <a:cs typeface="Calibri"/>
                        <a:sym typeface="Calibri"/>
                      </a:endParaRPr>
                    </a:p>
                  </a:txBody>
                  <a:tcPr marT="91425" marB="91425" marR="91425" marL="91425" anchor="ctr"/>
                </a:tc>
              </a:tr>
              <a:tr h="381000">
                <a:tc>
                  <a:txBody>
                    <a:bodyPr>
                      <a:noAutofit/>
                    </a:bodyPr>
                    <a:lstStyle/>
                    <a:p>
                      <a:pPr indent="0" lvl="0" marL="0" algn="ctr">
                        <a:spcBef>
                          <a:spcPts val="0"/>
                        </a:spcBef>
                        <a:spcAft>
                          <a:spcPts val="0"/>
                        </a:spcAft>
                        <a:buNone/>
                      </a:pPr>
                      <a:r>
                        <a:rPr lang="en-US">
                          <a:latin typeface="Calibri"/>
                          <a:ea typeface="Calibri"/>
                          <a:cs typeface="Calibri"/>
                          <a:sym typeface="Calibri"/>
                        </a:rPr>
                        <a:t>BeagleBone Blue Flight Controller</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Digi-Key</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$93.75</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a:txBody>
                  <a:tcPr marT="91425" marB="91425" marR="91425" marL="91425" anchor="ctr"/>
                </a:tc>
                <a:tc>
                  <a:txBody>
                    <a:bodyPr>
                      <a:noAutofit/>
                    </a:bodyPr>
                    <a:lstStyle/>
                    <a:p>
                      <a:pPr indent="0" lvl="0" marL="0" algn="ctr">
                        <a:spcBef>
                          <a:spcPts val="0"/>
                        </a:spcBef>
                        <a:spcAft>
                          <a:spcPts val="0"/>
                        </a:spcAft>
                        <a:buNone/>
                      </a:pPr>
                      <a:r>
                        <a:rPr lang="en-US">
                          <a:latin typeface="Calibri"/>
                          <a:ea typeface="Calibri"/>
                          <a:cs typeface="Calibri"/>
                          <a:sym typeface="Calibri"/>
                        </a:rPr>
                        <a:t>$93.75</a:t>
                      </a:r>
                      <a:endParaRPr>
                        <a:latin typeface="Calibri"/>
                        <a:ea typeface="Calibri"/>
                        <a:cs typeface="Calibri"/>
                        <a:sym typeface="Calibri"/>
                      </a:endParaRPr>
                    </a:p>
                  </a:txBody>
                  <a:tcPr marT="91425" marB="91425" marR="91425" marL="91425" anchor="ctr"/>
                </a:tc>
              </a:tr>
              <a:tr h="381000">
                <a:tc gridSpan="4">
                  <a:txBody>
                    <a:bodyPr>
                      <a:noAutofit/>
                    </a:bodyPr>
                    <a:lstStyle/>
                    <a:p>
                      <a:pPr indent="0" lvl="0" marL="0" algn="ctr">
                        <a:spcBef>
                          <a:spcPts val="0"/>
                        </a:spcBef>
                        <a:spcAft>
                          <a:spcPts val="0"/>
                        </a:spcAft>
                        <a:buNone/>
                      </a:pPr>
                      <a:r>
                        <a:rPr b="1" lang="en-US">
                          <a:latin typeface="Calibri"/>
                          <a:ea typeface="Calibri"/>
                          <a:cs typeface="Calibri"/>
                          <a:sym typeface="Calibri"/>
                        </a:rPr>
                        <a:t>Total Cost</a:t>
                      </a:r>
                      <a:endParaRPr b="1">
                        <a:latin typeface="Calibri"/>
                        <a:ea typeface="Calibri"/>
                        <a:cs typeface="Calibri"/>
                        <a:sym typeface="Calibri"/>
                      </a:endParaRPr>
                    </a:p>
                  </a:txBody>
                  <a:tcPr marT="91425" marB="91425" marR="91425" marL="91425" anchor="ctr"/>
                </a:tc>
                <a:tc hMerge="1"/>
                <a:tc hMerge="1"/>
                <a:tc hMerge="1"/>
                <a:tc>
                  <a:txBody>
                    <a:bodyPr>
                      <a:noAutofit/>
                    </a:bodyPr>
                    <a:lstStyle/>
                    <a:p>
                      <a:pPr indent="0" lvl="0" marL="0" algn="ctr">
                        <a:spcBef>
                          <a:spcPts val="0"/>
                        </a:spcBef>
                        <a:spcAft>
                          <a:spcPts val="0"/>
                        </a:spcAft>
                        <a:buNone/>
                      </a:pPr>
                      <a:r>
                        <a:rPr lang="en-US">
                          <a:latin typeface="Calibri"/>
                          <a:ea typeface="Calibri"/>
                          <a:cs typeface="Calibri"/>
                          <a:sym typeface="Calibri"/>
                        </a:rPr>
                        <a:t>$659.55</a:t>
                      </a:r>
                      <a:endParaRPr>
                        <a:latin typeface="Calibri"/>
                        <a:ea typeface="Calibri"/>
                        <a:cs typeface="Calibri"/>
                        <a:sym typeface="Calibri"/>
                      </a:endParaRPr>
                    </a:p>
                  </a:txBody>
                  <a:tcPr marT="91425" marB="91425" marR="91425" marL="91425" anchor="ctr"/>
                </a:tc>
              </a:tr>
            </a:tbl>
          </a:graphicData>
        </a:graphic>
      </p:graphicFrame>
      <p:pic>
        <p:nvPicPr>
          <p:cNvPr id="143" name="Shape 143"/>
          <p:cNvPicPr preferRelativeResize="0"/>
          <p:nvPr/>
        </p:nvPicPr>
        <p:blipFill rotWithShape="1">
          <a:blip r:embed="rId4">
            <a:alphaModFix/>
          </a:blip>
          <a:srcRect b="11933" l="0" r="0" t="7918"/>
          <a:stretch/>
        </p:blipFill>
        <p:spPr>
          <a:xfrm>
            <a:off x="8506475" y="1208975"/>
            <a:ext cx="2894447" cy="2490979"/>
          </a:xfrm>
          <a:prstGeom prst="rect">
            <a:avLst/>
          </a:prstGeom>
          <a:noFill/>
          <a:ln>
            <a:noFill/>
          </a:ln>
        </p:spPr>
      </p:pic>
      <p:sp>
        <p:nvSpPr>
          <p:cNvPr id="144" name="Shape 144"/>
          <p:cNvSpPr txBox="1"/>
          <p:nvPr/>
        </p:nvSpPr>
        <p:spPr>
          <a:xfrm>
            <a:off x="8557800" y="3455550"/>
            <a:ext cx="3297900" cy="66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latin typeface="Calibri"/>
                <a:ea typeface="Calibri"/>
                <a:cs typeface="Calibri"/>
                <a:sym typeface="Calibri"/>
              </a:rPr>
              <a:t>SunFounder FPV Racing Drone</a:t>
            </a:r>
            <a:endParaRPr b="1" sz="18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Shape 149"/>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sz="3600"/>
              <a:t>   </a:t>
            </a:r>
            <a:r>
              <a:rPr lang="en-US" sz="3600"/>
              <a:t>Current Progress</a:t>
            </a:r>
            <a:endParaRPr sz="3600"/>
          </a:p>
        </p:txBody>
      </p:sp>
      <p:sp>
        <p:nvSpPr>
          <p:cNvPr id="150" name="Shape 15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fld id="{00000000-1234-1234-1234-123412341234}" type="slidenum">
              <a:rPr lang="en-US" sz="1400"/>
              <a:t>‹#›</a:t>
            </a:fld>
            <a:endParaRPr sz="1400"/>
          </a:p>
        </p:txBody>
      </p:sp>
      <p:sp>
        <p:nvSpPr>
          <p:cNvPr id="151" name="Shape 151"/>
          <p:cNvSpPr/>
          <p:nvPr/>
        </p:nvSpPr>
        <p:spPr>
          <a:xfrm>
            <a:off x="6773557" y="5189767"/>
            <a:ext cx="2390100" cy="6171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52" name="Shape 152"/>
          <p:cNvSpPr/>
          <p:nvPr/>
        </p:nvSpPr>
        <p:spPr>
          <a:xfrm>
            <a:off x="9163965" y="5189767"/>
            <a:ext cx="2390100" cy="6171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53" name="Shape 153"/>
          <p:cNvSpPr/>
          <p:nvPr/>
        </p:nvSpPr>
        <p:spPr>
          <a:xfrm>
            <a:off x="1989892" y="2723450"/>
            <a:ext cx="2390100" cy="6171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a:p>
            <a:pPr indent="0" lvl="0" marL="0">
              <a:spcBef>
                <a:spcPts val="0"/>
              </a:spcBef>
              <a:spcAft>
                <a:spcPts val="0"/>
              </a:spcAft>
              <a:buNone/>
            </a:pPr>
            <a:r>
              <a:t/>
            </a:r>
            <a:endParaRPr>
              <a:latin typeface="Calibri"/>
              <a:ea typeface="Calibri"/>
              <a:cs typeface="Calibri"/>
              <a:sym typeface="Calibri"/>
            </a:endParaRPr>
          </a:p>
          <a:p>
            <a:pPr indent="0" lvl="0" marL="0">
              <a:spcBef>
                <a:spcPts val="0"/>
              </a:spcBef>
              <a:spcAft>
                <a:spcPts val="0"/>
              </a:spcAft>
              <a:buNone/>
            </a:pPr>
            <a:r>
              <a:t/>
            </a:r>
            <a:endParaRPr>
              <a:latin typeface="Calibri"/>
              <a:ea typeface="Calibri"/>
              <a:cs typeface="Calibri"/>
              <a:sym typeface="Calibri"/>
            </a:endParaRPr>
          </a:p>
          <a:p>
            <a:pPr indent="0" lvl="0" marL="0">
              <a:spcBef>
                <a:spcPts val="0"/>
              </a:spcBef>
              <a:spcAft>
                <a:spcPts val="0"/>
              </a:spcAft>
              <a:buNone/>
            </a:pPr>
            <a:r>
              <a:t/>
            </a:r>
            <a:endParaRPr>
              <a:latin typeface="Calibri"/>
              <a:ea typeface="Calibri"/>
              <a:cs typeface="Calibri"/>
              <a:sym typeface="Calibri"/>
            </a:endParaRPr>
          </a:p>
          <a:p>
            <a:pPr indent="0" lvl="0" marL="0">
              <a:spcBef>
                <a:spcPts val="0"/>
              </a:spcBef>
              <a:spcAft>
                <a:spcPts val="0"/>
              </a:spcAft>
              <a:buNone/>
            </a:pPr>
            <a:r>
              <a:t/>
            </a:r>
            <a:endParaRPr>
              <a:latin typeface="Calibri"/>
              <a:ea typeface="Calibri"/>
              <a:cs typeface="Calibri"/>
              <a:sym typeface="Calibri"/>
            </a:endParaRPr>
          </a:p>
        </p:txBody>
      </p:sp>
      <p:sp>
        <p:nvSpPr>
          <p:cNvPr id="154" name="Shape 154"/>
          <p:cNvSpPr/>
          <p:nvPr/>
        </p:nvSpPr>
        <p:spPr>
          <a:xfrm>
            <a:off x="1988267" y="3339922"/>
            <a:ext cx="2390100" cy="6171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55" name="Shape 155"/>
          <p:cNvSpPr/>
          <p:nvPr/>
        </p:nvSpPr>
        <p:spPr>
          <a:xfrm>
            <a:off x="1988267" y="3956620"/>
            <a:ext cx="2390100" cy="6171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rPr lang="en-US">
                <a:latin typeface="Calibri"/>
                <a:ea typeface="Calibri"/>
                <a:cs typeface="Calibri"/>
                <a:sym typeface="Calibri"/>
              </a:rPr>
              <a:t>   </a:t>
            </a:r>
            <a:endParaRPr>
              <a:latin typeface="Calibri"/>
              <a:ea typeface="Calibri"/>
              <a:cs typeface="Calibri"/>
              <a:sym typeface="Calibri"/>
            </a:endParaRPr>
          </a:p>
        </p:txBody>
      </p:sp>
      <p:sp>
        <p:nvSpPr>
          <p:cNvPr id="156" name="Shape 156"/>
          <p:cNvSpPr/>
          <p:nvPr/>
        </p:nvSpPr>
        <p:spPr>
          <a:xfrm>
            <a:off x="1988267" y="4573092"/>
            <a:ext cx="2390100" cy="6171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57" name="Shape 157"/>
          <p:cNvSpPr/>
          <p:nvPr/>
        </p:nvSpPr>
        <p:spPr>
          <a:xfrm>
            <a:off x="1988267" y="5189767"/>
            <a:ext cx="2390100" cy="6171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58" name="Shape 158"/>
          <p:cNvSpPr/>
          <p:nvPr/>
        </p:nvSpPr>
        <p:spPr>
          <a:xfrm>
            <a:off x="4381414" y="2723450"/>
            <a:ext cx="2390100" cy="6171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59" name="Shape 159"/>
          <p:cNvSpPr/>
          <p:nvPr/>
        </p:nvSpPr>
        <p:spPr>
          <a:xfrm>
            <a:off x="4379789" y="3339922"/>
            <a:ext cx="2390100" cy="6171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60" name="Shape 160"/>
          <p:cNvSpPr/>
          <p:nvPr/>
        </p:nvSpPr>
        <p:spPr>
          <a:xfrm>
            <a:off x="4379789" y="3956620"/>
            <a:ext cx="2390100" cy="6171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61" name="Shape 161"/>
          <p:cNvSpPr/>
          <p:nvPr/>
        </p:nvSpPr>
        <p:spPr>
          <a:xfrm>
            <a:off x="4379789" y="4573092"/>
            <a:ext cx="2390100" cy="6171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62" name="Shape 162"/>
          <p:cNvSpPr/>
          <p:nvPr/>
        </p:nvSpPr>
        <p:spPr>
          <a:xfrm>
            <a:off x="4381589" y="5189767"/>
            <a:ext cx="2390100" cy="6171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63" name="Shape 163"/>
          <p:cNvSpPr/>
          <p:nvPr/>
        </p:nvSpPr>
        <p:spPr>
          <a:xfrm>
            <a:off x="1991257" y="1903500"/>
            <a:ext cx="2390100" cy="410100"/>
          </a:xfrm>
          <a:prstGeom prst="rect">
            <a:avLst/>
          </a:prstGeom>
          <a:solidFill>
            <a:srgbClr val="2F2F2F"/>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rPr b="1" lang="en-US">
                <a:solidFill>
                  <a:srgbClr val="FFFFFF"/>
                </a:solidFill>
                <a:latin typeface="Calibri"/>
                <a:ea typeface="Calibri"/>
                <a:cs typeface="Calibri"/>
                <a:sym typeface="Calibri"/>
              </a:rPr>
              <a:t>Fall 2017</a:t>
            </a:r>
            <a:endParaRPr b="1">
              <a:solidFill>
                <a:srgbClr val="FFFFFF"/>
              </a:solidFill>
              <a:latin typeface="Calibri"/>
              <a:ea typeface="Calibri"/>
              <a:cs typeface="Calibri"/>
              <a:sym typeface="Calibri"/>
            </a:endParaRPr>
          </a:p>
        </p:txBody>
      </p:sp>
      <p:sp>
        <p:nvSpPr>
          <p:cNvPr id="164" name="Shape 164"/>
          <p:cNvSpPr/>
          <p:nvPr/>
        </p:nvSpPr>
        <p:spPr>
          <a:xfrm>
            <a:off x="1991257" y="2313471"/>
            <a:ext cx="795900" cy="410100"/>
          </a:xfrm>
          <a:prstGeom prst="rect">
            <a:avLst/>
          </a:prstGeom>
          <a:solidFill>
            <a:srgbClr val="2F2F2F"/>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rPr lang="en-US">
                <a:solidFill>
                  <a:srgbClr val="FFFFFF"/>
                </a:solidFill>
                <a:latin typeface="Calibri"/>
                <a:ea typeface="Calibri"/>
                <a:cs typeface="Calibri"/>
                <a:sym typeface="Calibri"/>
              </a:rPr>
              <a:t>AUG</a:t>
            </a:r>
            <a:endParaRPr>
              <a:solidFill>
                <a:srgbClr val="FFFFFF"/>
              </a:solidFill>
              <a:latin typeface="Calibri"/>
              <a:ea typeface="Calibri"/>
              <a:cs typeface="Calibri"/>
              <a:sym typeface="Calibri"/>
            </a:endParaRPr>
          </a:p>
        </p:txBody>
      </p:sp>
      <p:sp>
        <p:nvSpPr>
          <p:cNvPr id="165" name="Shape 165"/>
          <p:cNvSpPr/>
          <p:nvPr/>
        </p:nvSpPr>
        <p:spPr>
          <a:xfrm>
            <a:off x="2787909" y="2313471"/>
            <a:ext cx="795900" cy="410100"/>
          </a:xfrm>
          <a:prstGeom prst="rect">
            <a:avLst/>
          </a:prstGeom>
          <a:solidFill>
            <a:srgbClr val="2F2F2F"/>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rPr lang="en-US">
                <a:solidFill>
                  <a:srgbClr val="FFFFFF"/>
                </a:solidFill>
                <a:latin typeface="Calibri"/>
                <a:ea typeface="Calibri"/>
                <a:cs typeface="Calibri"/>
                <a:sym typeface="Calibri"/>
              </a:rPr>
              <a:t>SEP</a:t>
            </a:r>
            <a:endParaRPr>
              <a:solidFill>
                <a:srgbClr val="FFFFFF"/>
              </a:solidFill>
              <a:latin typeface="Calibri"/>
              <a:ea typeface="Calibri"/>
              <a:cs typeface="Calibri"/>
              <a:sym typeface="Calibri"/>
            </a:endParaRPr>
          </a:p>
        </p:txBody>
      </p:sp>
      <p:sp>
        <p:nvSpPr>
          <p:cNvPr id="166" name="Shape 166"/>
          <p:cNvSpPr/>
          <p:nvPr/>
        </p:nvSpPr>
        <p:spPr>
          <a:xfrm>
            <a:off x="3584561" y="2313471"/>
            <a:ext cx="795900" cy="410100"/>
          </a:xfrm>
          <a:prstGeom prst="rect">
            <a:avLst/>
          </a:prstGeom>
          <a:solidFill>
            <a:srgbClr val="2F2F2F"/>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rPr lang="en-US">
                <a:solidFill>
                  <a:srgbClr val="FFFFFF"/>
                </a:solidFill>
                <a:latin typeface="Calibri"/>
                <a:ea typeface="Calibri"/>
                <a:cs typeface="Calibri"/>
                <a:sym typeface="Calibri"/>
              </a:rPr>
              <a:t>OCT</a:t>
            </a:r>
            <a:endParaRPr>
              <a:solidFill>
                <a:srgbClr val="FFFFFF"/>
              </a:solidFill>
              <a:latin typeface="Calibri"/>
              <a:ea typeface="Calibri"/>
              <a:cs typeface="Calibri"/>
              <a:sym typeface="Calibri"/>
            </a:endParaRPr>
          </a:p>
        </p:txBody>
      </p:sp>
      <p:sp>
        <p:nvSpPr>
          <p:cNvPr id="167" name="Shape 167"/>
          <p:cNvSpPr/>
          <p:nvPr/>
        </p:nvSpPr>
        <p:spPr>
          <a:xfrm>
            <a:off x="4382783" y="1903500"/>
            <a:ext cx="2390100" cy="410100"/>
          </a:xfrm>
          <a:prstGeom prst="rect">
            <a:avLst/>
          </a:prstGeom>
          <a:solidFill>
            <a:srgbClr val="3D3D3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rPr b="1" lang="en-US">
                <a:solidFill>
                  <a:srgbClr val="FFFFFF"/>
                </a:solidFill>
                <a:latin typeface="Calibri"/>
                <a:ea typeface="Calibri"/>
                <a:cs typeface="Calibri"/>
                <a:sym typeface="Calibri"/>
              </a:rPr>
              <a:t>FALL 2017</a:t>
            </a:r>
            <a:endParaRPr b="1">
              <a:solidFill>
                <a:srgbClr val="FFFFFF"/>
              </a:solidFill>
              <a:latin typeface="Calibri"/>
              <a:ea typeface="Calibri"/>
              <a:cs typeface="Calibri"/>
              <a:sym typeface="Calibri"/>
            </a:endParaRPr>
          </a:p>
        </p:txBody>
      </p:sp>
      <p:sp>
        <p:nvSpPr>
          <p:cNvPr id="168" name="Shape 168"/>
          <p:cNvSpPr/>
          <p:nvPr/>
        </p:nvSpPr>
        <p:spPr>
          <a:xfrm>
            <a:off x="4382783" y="2313471"/>
            <a:ext cx="795900" cy="410100"/>
          </a:xfrm>
          <a:prstGeom prst="rect">
            <a:avLst/>
          </a:prstGeom>
          <a:solidFill>
            <a:srgbClr val="3D3D3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rPr lang="en-US">
                <a:solidFill>
                  <a:srgbClr val="FFFFFF"/>
                </a:solidFill>
                <a:latin typeface="Calibri"/>
                <a:ea typeface="Calibri"/>
                <a:cs typeface="Calibri"/>
                <a:sym typeface="Calibri"/>
              </a:rPr>
              <a:t>NOV</a:t>
            </a:r>
            <a:endParaRPr>
              <a:solidFill>
                <a:srgbClr val="FFFFFF"/>
              </a:solidFill>
              <a:latin typeface="Calibri"/>
              <a:ea typeface="Calibri"/>
              <a:cs typeface="Calibri"/>
              <a:sym typeface="Calibri"/>
            </a:endParaRPr>
          </a:p>
        </p:txBody>
      </p:sp>
      <p:sp>
        <p:nvSpPr>
          <p:cNvPr id="169" name="Shape 169"/>
          <p:cNvSpPr/>
          <p:nvPr/>
        </p:nvSpPr>
        <p:spPr>
          <a:xfrm>
            <a:off x="5179435" y="2313471"/>
            <a:ext cx="795900" cy="410100"/>
          </a:xfrm>
          <a:prstGeom prst="rect">
            <a:avLst/>
          </a:prstGeom>
          <a:solidFill>
            <a:srgbClr val="3D3D3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rPr lang="en-US">
                <a:solidFill>
                  <a:srgbClr val="FFFFFF"/>
                </a:solidFill>
                <a:latin typeface="Calibri"/>
                <a:ea typeface="Calibri"/>
                <a:cs typeface="Calibri"/>
                <a:sym typeface="Calibri"/>
              </a:rPr>
              <a:t>DEC</a:t>
            </a:r>
            <a:endParaRPr>
              <a:solidFill>
                <a:srgbClr val="FFFFFF"/>
              </a:solidFill>
              <a:latin typeface="Calibri"/>
              <a:ea typeface="Calibri"/>
              <a:cs typeface="Calibri"/>
              <a:sym typeface="Calibri"/>
            </a:endParaRPr>
          </a:p>
        </p:txBody>
      </p:sp>
      <p:sp>
        <p:nvSpPr>
          <p:cNvPr id="170" name="Shape 170"/>
          <p:cNvSpPr/>
          <p:nvPr/>
        </p:nvSpPr>
        <p:spPr>
          <a:xfrm>
            <a:off x="5976087" y="2313471"/>
            <a:ext cx="795900" cy="410100"/>
          </a:xfrm>
          <a:prstGeom prst="rect">
            <a:avLst/>
          </a:prstGeom>
          <a:solidFill>
            <a:srgbClr val="3D3D3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rPr lang="en-US">
                <a:solidFill>
                  <a:srgbClr val="FFFFFF"/>
                </a:solidFill>
                <a:latin typeface="Calibri"/>
                <a:ea typeface="Calibri"/>
                <a:cs typeface="Calibri"/>
                <a:sym typeface="Calibri"/>
              </a:rPr>
              <a:t>JAN</a:t>
            </a:r>
            <a:endParaRPr>
              <a:solidFill>
                <a:srgbClr val="FFFFFF"/>
              </a:solidFill>
              <a:latin typeface="Calibri"/>
              <a:ea typeface="Calibri"/>
              <a:cs typeface="Calibri"/>
              <a:sym typeface="Calibri"/>
            </a:endParaRPr>
          </a:p>
        </p:txBody>
      </p:sp>
      <p:sp>
        <p:nvSpPr>
          <p:cNvPr id="171" name="Shape 171"/>
          <p:cNvSpPr/>
          <p:nvPr/>
        </p:nvSpPr>
        <p:spPr>
          <a:xfrm>
            <a:off x="6773382" y="2723450"/>
            <a:ext cx="2390100" cy="6171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72" name="Shape 172"/>
          <p:cNvSpPr/>
          <p:nvPr/>
        </p:nvSpPr>
        <p:spPr>
          <a:xfrm>
            <a:off x="6773557" y="3339922"/>
            <a:ext cx="2390100" cy="6171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73" name="Shape 173"/>
          <p:cNvSpPr/>
          <p:nvPr/>
        </p:nvSpPr>
        <p:spPr>
          <a:xfrm>
            <a:off x="6773557" y="3956620"/>
            <a:ext cx="2390100" cy="6171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74" name="Shape 174"/>
          <p:cNvSpPr/>
          <p:nvPr/>
        </p:nvSpPr>
        <p:spPr>
          <a:xfrm>
            <a:off x="6773557" y="4573092"/>
            <a:ext cx="2390100" cy="6171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75" name="Shape 175"/>
          <p:cNvSpPr/>
          <p:nvPr/>
        </p:nvSpPr>
        <p:spPr>
          <a:xfrm>
            <a:off x="6774751" y="1903500"/>
            <a:ext cx="2390100" cy="410100"/>
          </a:xfrm>
          <a:prstGeom prst="rect">
            <a:avLst/>
          </a:prstGeom>
          <a:solidFill>
            <a:srgbClr val="464646"/>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rPr b="1" lang="en-US">
                <a:solidFill>
                  <a:srgbClr val="FFFFFF"/>
                </a:solidFill>
                <a:latin typeface="Calibri"/>
                <a:ea typeface="Calibri"/>
                <a:cs typeface="Calibri"/>
                <a:sym typeface="Calibri"/>
              </a:rPr>
              <a:t>SPRING 2018</a:t>
            </a:r>
            <a:endParaRPr b="1">
              <a:solidFill>
                <a:srgbClr val="FFFFFF"/>
              </a:solidFill>
              <a:latin typeface="Calibri"/>
              <a:ea typeface="Calibri"/>
              <a:cs typeface="Calibri"/>
              <a:sym typeface="Calibri"/>
            </a:endParaRPr>
          </a:p>
        </p:txBody>
      </p:sp>
      <p:sp>
        <p:nvSpPr>
          <p:cNvPr id="176" name="Shape 176"/>
          <p:cNvSpPr/>
          <p:nvPr/>
        </p:nvSpPr>
        <p:spPr>
          <a:xfrm>
            <a:off x="6774751" y="2313471"/>
            <a:ext cx="795900" cy="410100"/>
          </a:xfrm>
          <a:prstGeom prst="rect">
            <a:avLst/>
          </a:prstGeom>
          <a:solidFill>
            <a:srgbClr val="464646"/>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rPr lang="en-US">
                <a:solidFill>
                  <a:srgbClr val="FFFFFF"/>
                </a:solidFill>
                <a:latin typeface="Calibri"/>
                <a:ea typeface="Calibri"/>
                <a:cs typeface="Calibri"/>
                <a:sym typeface="Calibri"/>
              </a:rPr>
              <a:t>JAN</a:t>
            </a:r>
            <a:endParaRPr>
              <a:solidFill>
                <a:srgbClr val="FFFFFF"/>
              </a:solidFill>
              <a:latin typeface="Calibri"/>
              <a:ea typeface="Calibri"/>
              <a:cs typeface="Calibri"/>
              <a:sym typeface="Calibri"/>
            </a:endParaRPr>
          </a:p>
        </p:txBody>
      </p:sp>
      <p:sp>
        <p:nvSpPr>
          <p:cNvPr id="177" name="Shape 177"/>
          <p:cNvSpPr/>
          <p:nvPr/>
        </p:nvSpPr>
        <p:spPr>
          <a:xfrm>
            <a:off x="7571403" y="2313471"/>
            <a:ext cx="795900" cy="410100"/>
          </a:xfrm>
          <a:prstGeom prst="rect">
            <a:avLst/>
          </a:prstGeom>
          <a:solidFill>
            <a:srgbClr val="464646"/>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rPr lang="en-US">
                <a:solidFill>
                  <a:srgbClr val="FFFFFF"/>
                </a:solidFill>
                <a:latin typeface="Calibri"/>
                <a:ea typeface="Calibri"/>
                <a:cs typeface="Calibri"/>
                <a:sym typeface="Calibri"/>
              </a:rPr>
              <a:t>FEB</a:t>
            </a:r>
            <a:endParaRPr>
              <a:solidFill>
                <a:srgbClr val="FFFFFF"/>
              </a:solidFill>
              <a:latin typeface="Calibri"/>
              <a:ea typeface="Calibri"/>
              <a:cs typeface="Calibri"/>
              <a:sym typeface="Calibri"/>
            </a:endParaRPr>
          </a:p>
        </p:txBody>
      </p:sp>
      <p:sp>
        <p:nvSpPr>
          <p:cNvPr id="178" name="Shape 178"/>
          <p:cNvSpPr/>
          <p:nvPr/>
        </p:nvSpPr>
        <p:spPr>
          <a:xfrm>
            <a:off x="8368055" y="2313471"/>
            <a:ext cx="795900" cy="410100"/>
          </a:xfrm>
          <a:prstGeom prst="rect">
            <a:avLst/>
          </a:prstGeom>
          <a:solidFill>
            <a:srgbClr val="464646"/>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rPr lang="en-US">
                <a:solidFill>
                  <a:srgbClr val="FFFFFF"/>
                </a:solidFill>
                <a:latin typeface="Calibri"/>
                <a:ea typeface="Calibri"/>
                <a:cs typeface="Calibri"/>
                <a:sym typeface="Calibri"/>
              </a:rPr>
              <a:t>MAR</a:t>
            </a:r>
            <a:endParaRPr>
              <a:solidFill>
                <a:srgbClr val="FFFFFF"/>
              </a:solidFill>
              <a:latin typeface="Calibri"/>
              <a:ea typeface="Calibri"/>
              <a:cs typeface="Calibri"/>
              <a:sym typeface="Calibri"/>
            </a:endParaRPr>
          </a:p>
        </p:txBody>
      </p:sp>
      <p:sp>
        <p:nvSpPr>
          <p:cNvPr id="179" name="Shape 179"/>
          <p:cNvSpPr/>
          <p:nvPr/>
        </p:nvSpPr>
        <p:spPr>
          <a:xfrm>
            <a:off x="9163965" y="2723450"/>
            <a:ext cx="2390100" cy="6171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80" name="Shape 180"/>
          <p:cNvSpPr/>
          <p:nvPr/>
        </p:nvSpPr>
        <p:spPr>
          <a:xfrm>
            <a:off x="9164140" y="3339922"/>
            <a:ext cx="2390100" cy="6171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81" name="Shape 181"/>
          <p:cNvSpPr/>
          <p:nvPr/>
        </p:nvSpPr>
        <p:spPr>
          <a:xfrm>
            <a:off x="9163965" y="3956620"/>
            <a:ext cx="2390100" cy="6171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82" name="Shape 182"/>
          <p:cNvSpPr/>
          <p:nvPr/>
        </p:nvSpPr>
        <p:spPr>
          <a:xfrm>
            <a:off x="9163965" y="4573092"/>
            <a:ext cx="2390100" cy="6171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83" name="Shape 183"/>
          <p:cNvSpPr/>
          <p:nvPr/>
        </p:nvSpPr>
        <p:spPr>
          <a:xfrm>
            <a:off x="9165335" y="1903500"/>
            <a:ext cx="2390100" cy="410100"/>
          </a:xfrm>
          <a:prstGeom prst="rect">
            <a:avLst/>
          </a:prstGeom>
          <a:solidFill>
            <a:srgbClr val="505050"/>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rPr b="1" lang="en-US">
                <a:solidFill>
                  <a:schemeClr val="lt1"/>
                </a:solidFill>
                <a:latin typeface="Calibri"/>
                <a:ea typeface="Calibri"/>
                <a:cs typeface="Calibri"/>
                <a:sym typeface="Calibri"/>
              </a:rPr>
              <a:t>SPRING 2018</a:t>
            </a:r>
            <a:endParaRPr b="1">
              <a:solidFill>
                <a:srgbClr val="FFFFFF"/>
              </a:solidFill>
              <a:latin typeface="Calibri"/>
              <a:ea typeface="Calibri"/>
              <a:cs typeface="Calibri"/>
              <a:sym typeface="Calibri"/>
            </a:endParaRPr>
          </a:p>
        </p:txBody>
      </p:sp>
      <p:sp>
        <p:nvSpPr>
          <p:cNvPr id="184" name="Shape 184"/>
          <p:cNvSpPr/>
          <p:nvPr/>
        </p:nvSpPr>
        <p:spPr>
          <a:xfrm>
            <a:off x="9165335" y="2313471"/>
            <a:ext cx="795900" cy="410100"/>
          </a:xfrm>
          <a:prstGeom prst="rect">
            <a:avLst/>
          </a:prstGeom>
          <a:solidFill>
            <a:srgbClr val="505050"/>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rPr lang="en-US">
                <a:solidFill>
                  <a:srgbClr val="FFFFFF"/>
                </a:solidFill>
                <a:latin typeface="Calibri"/>
                <a:ea typeface="Calibri"/>
                <a:cs typeface="Calibri"/>
                <a:sym typeface="Calibri"/>
              </a:rPr>
              <a:t>APR</a:t>
            </a:r>
            <a:endParaRPr>
              <a:solidFill>
                <a:srgbClr val="FFFFFF"/>
              </a:solidFill>
              <a:latin typeface="Calibri"/>
              <a:ea typeface="Calibri"/>
              <a:cs typeface="Calibri"/>
              <a:sym typeface="Calibri"/>
            </a:endParaRPr>
          </a:p>
        </p:txBody>
      </p:sp>
      <p:sp>
        <p:nvSpPr>
          <p:cNvPr id="185" name="Shape 185"/>
          <p:cNvSpPr/>
          <p:nvPr/>
        </p:nvSpPr>
        <p:spPr>
          <a:xfrm>
            <a:off x="9961987" y="2313471"/>
            <a:ext cx="795900" cy="410100"/>
          </a:xfrm>
          <a:prstGeom prst="rect">
            <a:avLst/>
          </a:prstGeom>
          <a:solidFill>
            <a:srgbClr val="505050"/>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rPr lang="en-US">
                <a:solidFill>
                  <a:srgbClr val="FFFFFF"/>
                </a:solidFill>
                <a:latin typeface="Calibri"/>
                <a:ea typeface="Calibri"/>
                <a:cs typeface="Calibri"/>
                <a:sym typeface="Calibri"/>
              </a:rPr>
              <a:t>MAY</a:t>
            </a:r>
            <a:endParaRPr>
              <a:solidFill>
                <a:srgbClr val="FFFFFF"/>
              </a:solidFill>
              <a:latin typeface="Calibri"/>
              <a:ea typeface="Calibri"/>
              <a:cs typeface="Calibri"/>
              <a:sym typeface="Calibri"/>
            </a:endParaRPr>
          </a:p>
        </p:txBody>
      </p:sp>
      <p:sp>
        <p:nvSpPr>
          <p:cNvPr id="186" name="Shape 186"/>
          <p:cNvSpPr/>
          <p:nvPr/>
        </p:nvSpPr>
        <p:spPr>
          <a:xfrm>
            <a:off x="10758639" y="2313471"/>
            <a:ext cx="795900" cy="410100"/>
          </a:xfrm>
          <a:prstGeom prst="rect">
            <a:avLst/>
          </a:prstGeom>
          <a:solidFill>
            <a:srgbClr val="505050"/>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rPr lang="en-US">
                <a:solidFill>
                  <a:srgbClr val="FFFFFF"/>
                </a:solidFill>
                <a:latin typeface="Calibri"/>
                <a:ea typeface="Calibri"/>
                <a:cs typeface="Calibri"/>
                <a:sym typeface="Calibri"/>
              </a:rPr>
              <a:t>JUN</a:t>
            </a:r>
            <a:endParaRPr>
              <a:solidFill>
                <a:srgbClr val="FFFFFF"/>
              </a:solidFill>
              <a:latin typeface="Calibri"/>
              <a:ea typeface="Calibri"/>
              <a:cs typeface="Calibri"/>
              <a:sym typeface="Calibri"/>
            </a:endParaRPr>
          </a:p>
        </p:txBody>
      </p:sp>
      <p:sp>
        <p:nvSpPr>
          <p:cNvPr id="187" name="Shape 187"/>
          <p:cNvSpPr/>
          <p:nvPr/>
        </p:nvSpPr>
        <p:spPr>
          <a:xfrm flipH="1" rot="5400000">
            <a:off x="5476000" y="3083967"/>
            <a:ext cx="194400" cy="2367600"/>
          </a:xfrm>
          <a:prstGeom prst="round2SameRect">
            <a:avLst>
              <a:gd fmla="val 50000" name="adj1"/>
              <a:gd fmla="val 50000" name="adj2"/>
            </a:avLst>
          </a:prstGeom>
          <a:solidFill>
            <a:srgbClr val="CCCCCC"/>
          </a:solidFill>
          <a:ln>
            <a:noFill/>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88" name="Shape 188"/>
          <p:cNvSpPr/>
          <p:nvPr/>
        </p:nvSpPr>
        <p:spPr>
          <a:xfrm flipH="1" rot="5400000">
            <a:off x="5052783" y="3512000"/>
            <a:ext cx="188400" cy="1509300"/>
          </a:xfrm>
          <a:prstGeom prst="round2SameRect">
            <a:avLst>
              <a:gd fmla="val 50000" name="adj1"/>
              <a:gd fmla="val 50000" name="adj2"/>
            </a:avLst>
          </a:prstGeom>
          <a:solidFill>
            <a:srgbClr val="3D3D3D"/>
          </a:solidFill>
          <a:ln>
            <a:noFill/>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89" name="Shape 189"/>
          <p:cNvSpPr/>
          <p:nvPr/>
        </p:nvSpPr>
        <p:spPr>
          <a:xfrm flipH="1" rot="5400000">
            <a:off x="4700017" y="1684450"/>
            <a:ext cx="187500" cy="3927600"/>
          </a:xfrm>
          <a:prstGeom prst="round2SameRect">
            <a:avLst>
              <a:gd fmla="val 50000" name="adj1"/>
              <a:gd fmla="val 50000" name="adj2"/>
            </a:avLst>
          </a:prstGeom>
          <a:solidFill>
            <a:srgbClr val="CCCCCC"/>
          </a:solidFill>
          <a:ln>
            <a:noFill/>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90" name="Shape 190"/>
          <p:cNvSpPr/>
          <p:nvPr/>
        </p:nvSpPr>
        <p:spPr>
          <a:xfrm flipH="1" rot="5400000">
            <a:off x="3888688" y="2495250"/>
            <a:ext cx="189300" cy="2306700"/>
          </a:xfrm>
          <a:prstGeom prst="round2SameRect">
            <a:avLst>
              <a:gd fmla="val 50000" name="adj1"/>
              <a:gd fmla="val 50000" name="adj2"/>
            </a:avLst>
          </a:prstGeom>
          <a:solidFill>
            <a:srgbClr val="2F2F2F"/>
          </a:solidFill>
          <a:ln>
            <a:noFill/>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91" name="Shape 191"/>
          <p:cNvSpPr/>
          <p:nvPr/>
        </p:nvSpPr>
        <p:spPr>
          <a:xfrm>
            <a:off x="636567" y="3339932"/>
            <a:ext cx="1352700" cy="617100"/>
          </a:xfrm>
          <a:prstGeom prst="rect">
            <a:avLst/>
          </a:prstGeom>
          <a:solidFill>
            <a:srgbClr val="2F2F2F"/>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rPr b="1" lang="en-US" sz="1200">
                <a:solidFill>
                  <a:srgbClr val="FFFFFF"/>
                </a:solidFill>
                <a:latin typeface="Calibri"/>
                <a:ea typeface="Calibri"/>
                <a:cs typeface="Calibri"/>
                <a:sym typeface="Calibri"/>
              </a:rPr>
              <a:t>Project Planning</a:t>
            </a:r>
            <a:endParaRPr b="1" sz="1200">
              <a:solidFill>
                <a:srgbClr val="FFFFFF"/>
              </a:solidFill>
              <a:latin typeface="Calibri"/>
              <a:ea typeface="Calibri"/>
              <a:cs typeface="Calibri"/>
              <a:sym typeface="Calibri"/>
            </a:endParaRPr>
          </a:p>
        </p:txBody>
      </p:sp>
      <p:sp>
        <p:nvSpPr>
          <p:cNvPr id="192" name="Shape 192"/>
          <p:cNvSpPr/>
          <p:nvPr/>
        </p:nvSpPr>
        <p:spPr>
          <a:xfrm>
            <a:off x="636567" y="3956626"/>
            <a:ext cx="1352700" cy="617100"/>
          </a:xfrm>
          <a:prstGeom prst="rect">
            <a:avLst/>
          </a:prstGeom>
          <a:solidFill>
            <a:srgbClr val="3D3D3D"/>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rPr b="1" lang="en-US" sz="1200">
                <a:solidFill>
                  <a:srgbClr val="FFFFFF"/>
                </a:solidFill>
                <a:latin typeface="Calibri"/>
                <a:ea typeface="Calibri"/>
                <a:cs typeface="Calibri"/>
                <a:sym typeface="Calibri"/>
              </a:rPr>
              <a:t>Project Proposal</a:t>
            </a:r>
            <a:endParaRPr b="1" sz="1200">
              <a:solidFill>
                <a:srgbClr val="FFFFFF"/>
              </a:solidFill>
              <a:latin typeface="Calibri"/>
              <a:ea typeface="Calibri"/>
              <a:cs typeface="Calibri"/>
              <a:sym typeface="Calibri"/>
            </a:endParaRPr>
          </a:p>
          <a:p>
            <a:pPr indent="0" lvl="0" marL="0">
              <a:spcBef>
                <a:spcPts val="0"/>
              </a:spcBef>
              <a:spcAft>
                <a:spcPts val="0"/>
              </a:spcAft>
              <a:buNone/>
            </a:pPr>
            <a:r>
              <a:rPr b="1" lang="en-US" sz="1200">
                <a:solidFill>
                  <a:srgbClr val="FFFFFF"/>
                </a:solidFill>
                <a:latin typeface="Calibri"/>
                <a:ea typeface="Calibri"/>
                <a:cs typeface="Calibri"/>
                <a:sym typeface="Calibri"/>
              </a:rPr>
              <a:t>Presentation</a:t>
            </a:r>
            <a:r>
              <a:rPr b="1" lang="en-US" sz="1200">
                <a:solidFill>
                  <a:srgbClr val="FFFFFF"/>
                </a:solidFill>
                <a:latin typeface="Calibri"/>
                <a:ea typeface="Calibri"/>
                <a:cs typeface="Calibri"/>
                <a:sym typeface="Calibri"/>
              </a:rPr>
              <a:t>  </a:t>
            </a:r>
            <a:endParaRPr b="1" sz="1200">
              <a:solidFill>
                <a:srgbClr val="FFFFFF"/>
              </a:solidFill>
              <a:latin typeface="Calibri"/>
              <a:ea typeface="Calibri"/>
              <a:cs typeface="Calibri"/>
              <a:sym typeface="Calibri"/>
            </a:endParaRPr>
          </a:p>
        </p:txBody>
      </p:sp>
      <p:sp>
        <p:nvSpPr>
          <p:cNvPr id="193" name="Shape 193"/>
          <p:cNvSpPr/>
          <p:nvPr/>
        </p:nvSpPr>
        <p:spPr>
          <a:xfrm>
            <a:off x="636567" y="4573095"/>
            <a:ext cx="1352700" cy="617100"/>
          </a:xfrm>
          <a:prstGeom prst="rect">
            <a:avLst/>
          </a:prstGeom>
          <a:solidFill>
            <a:srgbClr val="414141"/>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Project Implementation</a:t>
            </a:r>
            <a:endParaRPr b="1" sz="1200">
              <a:solidFill>
                <a:srgbClr val="FFFFFF"/>
              </a:solidFill>
              <a:latin typeface="Calibri"/>
              <a:ea typeface="Calibri"/>
              <a:cs typeface="Calibri"/>
              <a:sym typeface="Calibri"/>
            </a:endParaRPr>
          </a:p>
        </p:txBody>
      </p:sp>
      <p:sp>
        <p:nvSpPr>
          <p:cNvPr id="194" name="Shape 194"/>
          <p:cNvSpPr/>
          <p:nvPr/>
        </p:nvSpPr>
        <p:spPr>
          <a:xfrm>
            <a:off x="636567" y="5189767"/>
            <a:ext cx="1352700" cy="617100"/>
          </a:xfrm>
          <a:prstGeom prst="rect">
            <a:avLst/>
          </a:prstGeom>
          <a:solidFill>
            <a:srgbClr val="414141"/>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a:spcBef>
                <a:spcPts val="0"/>
              </a:spcBef>
              <a:spcAft>
                <a:spcPts val="0"/>
              </a:spcAft>
              <a:buNone/>
            </a:pPr>
            <a:r>
              <a:rPr b="1" lang="en-US" sz="1200">
                <a:solidFill>
                  <a:srgbClr val="FFFFFF"/>
                </a:solidFill>
                <a:latin typeface="Calibri"/>
                <a:ea typeface="Calibri"/>
                <a:cs typeface="Calibri"/>
                <a:sym typeface="Calibri"/>
              </a:rPr>
              <a:t>Expo Preparation</a:t>
            </a:r>
            <a:endParaRPr b="1" sz="1200">
              <a:solidFill>
                <a:srgbClr val="FFFFFF"/>
              </a:solidFill>
              <a:latin typeface="Calibri"/>
              <a:ea typeface="Calibri"/>
              <a:cs typeface="Calibri"/>
              <a:sym typeface="Calibri"/>
            </a:endParaRPr>
          </a:p>
        </p:txBody>
      </p:sp>
      <p:sp>
        <p:nvSpPr>
          <p:cNvPr id="195" name="Shape 195"/>
          <p:cNvSpPr/>
          <p:nvPr/>
        </p:nvSpPr>
        <p:spPr>
          <a:xfrm>
            <a:off x="636567" y="1903500"/>
            <a:ext cx="1352700" cy="1437300"/>
          </a:xfrm>
          <a:prstGeom prst="rect">
            <a:avLst/>
          </a:prstGeom>
          <a:solidFill>
            <a:srgbClr val="2F2F2F"/>
          </a:solidFill>
          <a:ln cap="flat" cmpd="sng" w="9525">
            <a:solidFill>
              <a:srgbClr val="FFFFFF"/>
            </a:solidFill>
            <a:prstDash val="solid"/>
            <a:round/>
            <a:headEnd len="sm" w="sm" type="none"/>
            <a:tailEnd len="sm" w="sm" type="none"/>
          </a:ln>
        </p:spPr>
        <p:txBody>
          <a:bodyPr anchorCtr="0" anchor="b" bIns="121900" lIns="121900" spcFirstLastPara="1" rIns="121900" wrap="square" tIns="121900">
            <a:noAutofit/>
          </a:bodyPr>
          <a:lstStyle/>
          <a:p>
            <a:pPr indent="0" lvl="0" marL="0">
              <a:spcBef>
                <a:spcPts val="0"/>
              </a:spcBef>
              <a:spcAft>
                <a:spcPts val="0"/>
              </a:spcAft>
              <a:buNone/>
            </a:pPr>
            <a:r>
              <a:rPr b="1" lang="en-US" sz="1200">
                <a:solidFill>
                  <a:srgbClr val="FFFFFF"/>
                </a:solidFill>
                <a:latin typeface="Calibri"/>
                <a:ea typeface="Calibri"/>
                <a:cs typeface="Calibri"/>
                <a:sym typeface="Calibri"/>
              </a:rPr>
              <a:t>Project Ideation</a:t>
            </a:r>
            <a:endParaRPr b="1" sz="1200">
              <a:solidFill>
                <a:srgbClr val="FFFFFF"/>
              </a:solidFill>
              <a:latin typeface="Calibri"/>
              <a:ea typeface="Calibri"/>
              <a:cs typeface="Calibri"/>
              <a:sym typeface="Calibri"/>
            </a:endParaRPr>
          </a:p>
          <a:p>
            <a:pPr indent="0" lvl="0" marL="0">
              <a:spcBef>
                <a:spcPts val="0"/>
              </a:spcBef>
              <a:spcAft>
                <a:spcPts val="0"/>
              </a:spcAft>
              <a:buNone/>
            </a:pPr>
            <a:r>
              <a:t/>
            </a:r>
            <a:endParaRPr sz="1200">
              <a:solidFill>
                <a:srgbClr val="FFFFFF"/>
              </a:solidFill>
              <a:latin typeface="Calibri"/>
              <a:ea typeface="Calibri"/>
              <a:cs typeface="Calibri"/>
              <a:sym typeface="Calibri"/>
            </a:endParaRPr>
          </a:p>
        </p:txBody>
      </p:sp>
      <p:sp>
        <p:nvSpPr>
          <p:cNvPr id="196" name="Shape 196"/>
          <p:cNvSpPr/>
          <p:nvPr/>
        </p:nvSpPr>
        <p:spPr>
          <a:xfrm flipH="1" rot="5400000">
            <a:off x="3052550" y="2269300"/>
            <a:ext cx="195600" cy="1531800"/>
          </a:xfrm>
          <a:prstGeom prst="round2SameRect">
            <a:avLst>
              <a:gd fmla="val 50000" name="adj1"/>
              <a:gd fmla="val 50000" name="adj2"/>
            </a:avLst>
          </a:prstGeom>
          <a:solidFill>
            <a:srgbClr val="CCCCCC"/>
          </a:solidFill>
          <a:ln>
            <a:noFill/>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97" name="Shape 197"/>
          <p:cNvSpPr/>
          <p:nvPr/>
        </p:nvSpPr>
        <p:spPr>
          <a:xfrm flipH="1" rot="5400000">
            <a:off x="2544999" y="2585700"/>
            <a:ext cx="189300" cy="891900"/>
          </a:xfrm>
          <a:prstGeom prst="round2SameRect">
            <a:avLst>
              <a:gd fmla="val 50000" name="adj1"/>
              <a:gd fmla="val 50000" name="adj2"/>
            </a:avLst>
          </a:prstGeom>
          <a:solidFill>
            <a:srgbClr val="2F2F2F"/>
          </a:solidFill>
          <a:ln>
            <a:noFill/>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98" name="Shape 198"/>
          <p:cNvSpPr/>
          <p:nvPr/>
        </p:nvSpPr>
        <p:spPr>
          <a:xfrm flipH="1" rot="5400000">
            <a:off x="8514700" y="3853175"/>
            <a:ext cx="183300" cy="2058900"/>
          </a:xfrm>
          <a:prstGeom prst="round2SameRect">
            <a:avLst>
              <a:gd fmla="val 50000" name="adj1"/>
              <a:gd fmla="val 50000" name="adj2"/>
            </a:avLst>
          </a:prstGeom>
          <a:solidFill>
            <a:srgbClr val="CCCCCC"/>
          </a:solidFill>
          <a:ln>
            <a:noFill/>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199" name="Shape 199"/>
          <p:cNvSpPr/>
          <p:nvPr/>
        </p:nvSpPr>
        <p:spPr>
          <a:xfrm flipH="1" rot="5400000">
            <a:off x="7806610" y="3775250"/>
            <a:ext cx="188400" cy="2213100"/>
          </a:xfrm>
          <a:prstGeom prst="round2SameRect">
            <a:avLst>
              <a:gd fmla="val 50000" name="adj1"/>
              <a:gd fmla="val 50000" name="adj2"/>
            </a:avLst>
          </a:prstGeom>
          <a:solidFill>
            <a:srgbClr val="464646"/>
          </a:solidFill>
          <a:ln>
            <a:noFill/>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200" name="Shape 200"/>
          <p:cNvSpPr txBox="1"/>
          <p:nvPr/>
        </p:nvSpPr>
        <p:spPr>
          <a:xfrm>
            <a:off x="6921145" y="5091823"/>
            <a:ext cx="1092900" cy="195600"/>
          </a:xfrm>
          <a:prstGeom prst="rect">
            <a:avLst/>
          </a:prstGeom>
          <a:noFill/>
          <a:ln>
            <a:noFill/>
          </a:ln>
        </p:spPr>
        <p:txBody>
          <a:bodyPr anchorCtr="0" anchor="ctr" bIns="121900" lIns="121900" spcFirstLastPara="1" rIns="121900" wrap="square" tIns="121900">
            <a:noAutofit/>
          </a:bodyPr>
          <a:lstStyle/>
          <a:p>
            <a:pPr indent="0" lvl="0" marL="0" algn="ctr">
              <a:spcBef>
                <a:spcPts val="0"/>
              </a:spcBef>
              <a:spcAft>
                <a:spcPts val="0"/>
              </a:spcAft>
              <a:buNone/>
            </a:pPr>
            <a:r>
              <a:rPr lang="en-US" sz="1200">
                <a:solidFill>
                  <a:srgbClr val="505050"/>
                </a:solidFill>
                <a:latin typeface="Calibri"/>
                <a:ea typeface="Calibri"/>
                <a:cs typeface="Calibri"/>
                <a:sym typeface="Calibri"/>
              </a:rPr>
              <a:t>CURRENT</a:t>
            </a:r>
            <a:endParaRPr sz="1200">
              <a:solidFill>
                <a:srgbClr val="505050"/>
              </a:solidFill>
              <a:latin typeface="Calibri"/>
              <a:ea typeface="Calibri"/>
              <a:cs typeface="Calibri"/>
              <a:sym typeface="Calibri"/>
            </a:endParaRPr>
          </a:p>
        </p:txBody>
      </p:sp>
      <p:sp>
        <p:nvSpPr>
          <p:cNvPr id="201" name="Shape 201"/>
          <p:cNvSpPr/>
          <p:nvPr/>
        </p:nvSpPr>
        <p:spPr>
          <a:xfrm flipH="1" rot="5400000">
            <a:off x="9122525" y="4952475"/>
            <a:ext cx="188700" cy="1092900"/>
          </a:xfrm>
          <a:prstGeom prst="round2SameRect">
            <a:avLst>
              <a:gd fmla="val 0" name="adj1"/>
              <a:gd fmla="val 50000" name="adj2"/>
            </a:avLst>
          </a:prstGeom>
          <a:solidFill>
            <a:srgbClr val="CCCCCC"/>
          </a:solidFill>
          <a:ln>
            <a:noFill/>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202" name="Shape 202"/>
          <p:cNvSpPr/>
          <p:nvPr/>
        </p:nvSpPr>
        <p:spPr>
          <a:xfrm flipH="1" rot="5400000">
            <a:off x="8922350" y="4997975"/>
            <a:ext cx="188400" cy="1001700"/>
          </a:xfrm>
          <a:prstGeom prst="round2SameRect">
            <a:avLst>
              <a:gd fmla="val 50000" name="adj1"/>
              <a:gd fmla="val 50000" name="adj2"/>
            </a:avLst>
          </a:prstGeom>
          <a:solidFill>
            <a:srgbClr val="464646"/>
          </a:solidFill>
          <a:ln>
            <a:noFill/>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203" name="Shape 203"/>
          <p:cNvSpPr/>
          <p:nvPr/>
        </p:nvSpPr>
        <p:spPr>
          <a:xfrm flipH="1" rot="5400000">
            <a:off x="1008124" y="1164238"/>
            <a:ext cx="189300" cy="891900"/>
          </a:xfrm>
          <a:prstGeom prst="round2SameRect">
            <a:avLst>
              <a:gd fmla="val 50000" name="adj1"/>
              <a:gd fmla="val 50000" name="adj2"/>
            </a:avLst>
          </a:prstGeom>
          <a:solidFill>
            <a:srgbClr val="CCCCCC"/>
          </a:solidFill>
          <a:ln>
            <a:noFill/>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204" name="Shape 204"/>
          <p:cNvSpPr/>
          <p:nvPr/>
        </p:nvSpPr>
        <p:spPr>
          <a:xfrm flipH="1" rot="5400000">
            <a:off x="1008124" y="899475"/>
            <a:ext cx="189300" cy="891900"/>
          </a:xfrm>
          <a:prstGeom prst="round2SameRect">
            <a:avLst>
              <a:gd fmla="val 50000" name="adj1"/>
              <a:gd fmla="val 50000" name="adj2"/>
            </a:avLst>
          </a:prstGeom>
          <a:solidFill>
            <a:srgbClr val="2F2F2F"/>
          </a:solidFill>
          <a:ln>
            <a:noFill/>
          </a:ln>
        </p:spPr>
        <p:txBody>
          <a:bodyPr anchorCtr="0" anchor="ctr" bIns="121900" lIns="121900" spcFirstLastPara="1" rIns="121900" wrap="square" tIns="121900">
            <a:noAutofit/>
          </a:bodyPr>
          <a:lstStyle/>
          <a:p>
            <a:pPr indent="0" lvl="0" marL="0">
              <a:spcBef>
                <a:spcPts val="0"/>
              </a:spcBef>
              <a:spcAft>
                <a:spcPts val="0"/>
              </a:spcAft>
              <a:buNone/>
            </a:pPr>
            <a:r>
              <a:t/>
            </a:r>
            <a:endParaRPr>
              <a:solidFill>
                <a:srgbClr val="B7B7B7"/>
              </a:solidFill>
              <a:latin typeface="Calibri"/>
              <a:ea typeface="Calibri"/>
              <a:cs typeface="Calibri"/>
              <a:sym typeface="Calibri"/>
            </a:endParaRPr>
          </a:p>
        </p:txBody>
      </p:sp>
      <p:sp>
        <p:nvSpPr>
          <p:cNvPr id="205" name="Shape 205"/>
          <p:cNvSpPr txBox="1"/>
          <p:nvPr/>
        </p:nvSpPr>
        <p:spPr>
          <a:xfrm>
            <a:off x="1548725" y="1143900"/>
            <a:ext cx="3927600" cy="288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US">
                <a:latin typeface="Calibri"/>
                <a:ea typeface="Calibri"/>
                <a:cs typeface="Calibri"/>
                <a:sym typeface="Calibri"/>
              </a:rPr>
              <a:t>Preliminary Implementation / Work in Progress</a:t>
            </a:r>
            <a:endParaRPr b="1">
              <a:latin typeface="Calibri"/>
              <a:ea typeface="Calibri"/>
              <a:cs typeface="Calibri"/>
              <a:sym typeface="Calibri"/>
            </a:endParaRPr>
          </a:p>
        </p:txBody>
      </p:sp>
      <p:sp>
        <p:nvSpPr>
          <p:cNvPr id="206" name="Shape 206"/>
          <p:cNvSpPr txBox="1"/>
          <p:nvPr/>
        </p:nvSpPr>
        <p:spPr>
          <a:xfrm>
            <a:off x="1548725" y="1431975"/>
            <a:ext cx="3630000" cy="288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US">
                <a:latin typeface="Calibri"/>
                <a:ea typeface="Calibri"/>
                <a:cs typeface="Calibri"/>
                <a:sym typeface="Calibri"/>
              </a:rPr>
              <a:t>Revision / Improvements / Finalization</a:t>
            </a:r>
            <a:endParaRPr b="1">
              <a:latin typeface="Calibri"/>
              <a:ea typeface="Calibri"/>
              <a:cs typeface="Calibri"/>
              <a:sym typeface="Calibri"/>
            </a:endParaRPr>
          </a:p>
        </p:txBody>
      </p:sp>
      <p:sp>
        <p:nvSpPr>
          <p:cNvPr id="207" name="Shape 207"/>
          <p:cNvSpPr/>
          <p:nvPr/>
        </p:nvSpPr>
        <p:spPr>
          <a:xfrm>
            <a:off x="7411305" y="5032898"/>
            <a:ext cx="88500" cy="76800"/>
          </a:xfrm>
          <a:prstGeom prst="triangle">
            <a:avLst>
              <a:gd fmla="val 50000" name="adj"/>
            </a:avLst>
          </a:prstGeom>
          <a:solidFill>
            <a:srgbClr val="505050"/>
          </a:solidFill>
          <a:ln>
            <a:noFill/>
          </a:ln>
        </p:spPr>
        <p:txBody>
          <a:bodyPr anchorCtr="0" anchor="ctr" bIns="121900" lIns="121900" spcFirstLastPara="1" rIns="121900" wrap="square" tIns="121900">
            <a:noAutofit/>
          </a:bodyPr>
          <a:lstStyle/>
          <a:p>
            <a:pPr indent="0" lvl="0" marL="0">
              <a:spcBef>
                <a:spcPts val="0"/>
              </a:spcBef>
              <a:spcAft>
                <a:spcPts val="0"/>
              </a:spcAft>
              <a:buNone/>
            </a:pPr>
            <a:r>
              <a:t/>
            </a:r>
            <a:endParaRPr>
              <a:latin typeface="Calibri"/>
              <a:ea typeface="Calibri"/>
              <a:cs typeface="Calibri"/>
              <a:sym typeface="Calibri"/>
            </a:endParaRPr>
          </a:p>
        </p:txBody>
      </p:sp>
      <p:sp>
        <p:nvSpPr>
          <p:cNvPr id="208" name="Shape 208"/>
          <p:cNvSpPr txBox="1"/>
          <p:nvPr/>
        </p:nvSpPr>
        <p:spPr>
          <a:xfrm>
            <a:off x="9750875" y="5354013"/>
            <a:ext cx="1429800" cy="288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US">
                <a:latin typeface="Calibri"/>
                <a:ea typeface="Calibri"/>
                <a:cs typeface="Calibri"/>
                <a:sym typeface="Calibri"/>
              </a:rPr>
              <a:t>Project End</a:t>
            </a:r>
            <a:endParaRPr b="1">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Shape 213"/>
          <p:cNvSpPr txBox="1"/>
          <p:nvPr>
            <p:ph idx="1" type="body"/>
          </p:nvPr>
        </p:nvSpPr>
        <p:spPr>
          <a:xfrm>
            <a:off x="1" y="1185333"/>
            <a:ext cx="11830800" cy="4749900"/>
          </a:xfrm>
          <a:prstGeom prst="rect">
            <a:avLst/>
          </a:prstGeom>
          <a:noFill/>
          <a:ln>
            <a:noFill/>
          </a:ln>
        </p:spPr>
        <p:txBody>
          <a:bodyPr anchorCtr="0" anchor="t" bIns="45700" lIns="274300" spcFirstLastPara="1" rIns="274300" wrap="square" tIns="45700">
            <a:noAutofit/>
          </a:bodyPr>
          <a:lstStyle/>
          <a:p>
            <a:pPr indent="0" lvl="0" marL="0" marR="0" rtl="0" algn="l">
              <a:spcBef>
                <a:spcPts val="0"/>
              </a:spcBef>
              <a:spcAft>
                <a:spcPts val="0"/>
              </a:spcAft>
              <a:buClr>
                <a:srgbClr val="262626"/>
              </a:buClr>
              <a:buSzPts val="2400"/>
              <a:buFont typeface="Arial"/>
              <a:buNone/>
            </a:pPr>
            <a:r>
              <a:rPr b="1" lang="en-US"/>
              <a:t>Thanks for Listening!</a:t>
            </a:r>
            <a:endParaRPr b="1"/>
          </a:p>
          <a:p>
            <a:pPr indent="0" lvl="0" marL="0" marR="0" rtl="0" algn="l">
              <a:spcBef>
                <a:spcPts val="0"/>
              </a:spcBef>
              <a:spcAft>
                <a:spcPts val="0"/>
              </a:spcAft>
              <a:buClr>
                <a:srgbClr val="262626"/>
              </a:buClr>
              <a:buSzPts val="2400"/>
              <a:buFont typeface="Arial"/>
              <a:buNone/>
            </a:pPr>
            <a:r>
              <a:t/>
            </a:r>
            <a:endParaRPr b="1"/>
          </a:p>
          <a:p>
            <a:pPr indent="0" lvl="0" marL="457200" rtl="0">
              <a:lnSpc>
                <a:spcPct val="116666"/>
              </a:lnSpc>
              <a:spcBef>
                <a:spcPts val="0"/>
              </a:spcBef>
              <a:spcAft>
                <a:spcPts val="0"/>
              </a:spcAft>
              <a:buClr>
                <a:srgbClr val="7F7F7F"/>
              </a:buClr>
              <a:buSzPts val="2400"/>
              <a:buFont typeface="Arial"/>
              <a:buNone/>
            </a:pPr>
            <a:r>
              <a:rPr b="1" lang="en-US">
                <a:solidFill>
                  <a:srgbClr val="7F7F7F"/>
                </a:solidFill>
              </a:rPr>
              <a:t>Latifah Almaghrabi		Adrian de la Iglesia Valls</a:t>
            </a:r>
            <a:endParaRPr b="1">
              <a:solidFill>
                <a:srgbClr val="7F7F7F"/>
              </a:solidFill>
            </a:endParaRPr>
          </a:p>
          <a:p>
            <a:pPr indent="0" lvl="0" marL="457200" rtl="0">
              <a:lnSpc>
                <a:spcPct val="116666"/>
              </a:lnSpc>
              <a:spcBef>
                <a:spcPts val="0"/>
              </a:spcBef>
              <a:spcAft>
                <a:spcPts val="0"/>
              </a:spcAft>
              <a:buClr>
                <a:srgbClr val="7F7F7F"/>
              </a:buClr>
              <a:buSzPts val="2400"/>
              <a:buFont typeface="Arial"/>
              <a:buNone/>
            </a:pPr>
            <a:r>
              <a:rPr b="1" lang="en-US">
                <a:solidFill>
                  <a:srgbClr val="7F7F7F"/>
                </a:solidFill>
              </a:rPr>
              <a:t>Ayca Ermis				Jiaqing Li						</a:t>
            </a:r>
            <a:endParaRPr b="1">
              <a:solidFill>
                <a:srgbClr val="7F7F7F"/>
              </a:solidFill>
            </a:endParaRPr>
          </a:p>
          <a:p>
            <a:pPr indent="0" lvl="0" marL="457200" rtl="0">
              <a:lnSpc>
                <a:spcPct val="116666"/>
              </a:lnSpc>
              <a:spcBef>
                <a:spcPts val="0"/>
              </a:spcBef>
              <a:spcAft>
                <a:spcPts val="0"/>
              </a:spcAft>
              <a:buClr>
                <a:srgbClr val="7F7F7F"/>
              </a:buClr>
              <a:buSzPts val="2400"/>
              <a:buFont typeface="Arial"/>
              <a:buNone/>
            </a:pPr>
            <a:r>
              <a:rPr b="1" lang="en-US">
                <a:solidFill>
                  <a:srgbClr val="7F7F7F"/>
                </a:solidFill>
              </a:rPr>
              <a:t>Lingfeng Zhou</a:t>
            </a:r>
            <a:endParaRPr b="1">
              <a:solidFill>
                <a:srgbClr val="7F7F7F"/>
              </a:solidFill>
            </a:endParaRPr>
          </a:p>
          <a:p>
            <a:pPr indent="0" lvl="0" marL="0" rtl="0">
              <a:spcBef>
                <a:spcPts val="1080"/>
              </a:spcBef>
              <a:spcAft>
                <a:spcPts val="0"/>
              </a:spcAft>
              <a:buClr>
                <a:srgbClr val="262626"/>
              </a:buClr>
              <a:buSzPts val="2400"/>
              <a:buFont typeface="Arial"/>
              <a:buNone/>
            </a:pPr>
            <a:r>
              <a:t/>
            </a:r>
            <a:endParaRPr b="1"/>
          </a:p>
          <a:p>
            <a:pPr indent="0" lvl="0" marL="0" rtl="0">
              <a:spcBef>
                <a:spcPts val="1080"/>
              </a:spcBef>
              <a:spcAft>
                <a:spcPts val="0"/>
              </a:spcAft>
              <a:buClr>
                <a:srgbClr val="262626"/>
              </a:buClr>
              <a:buSzPts val="2400"/>
              <a:buFont typeface="Arial"/>
              <a:buNone/>
            </a:pPr>
            <a:r>
              <a:rPr b="1" lang="en-US"/>
              <a:t>ECE 4011/4012 Team: SkyIsland</a:t>
            </a:r>
            <a:endParaRPr>
              <a:solidFill>
                <a:srgbClr val="7F7F7F"/>
              </a:solidFill>
            </a:endParaRPr>
          </a:p>
          <a:p>
            <a:pPr indent="0" lvl="0" marL="0" marR="0" rtl="0" algn="l">
              <a:spcBef>
                <a:spcPts val="1080"/>
              </a:spcBef>
              <a:spcAft>
                <a:spcPts val="0"/>
              </a:spcAft>
              <a:buClr>
                <a:srgbClr val="262626"/>
              </a:buClr>
              <a:buSzPts val="2400"/>
              <a:buFont typeface="Arial"/>
              <a:buNone/>
            </a:pPr>
            <a:r>
              <a:rPr i="1" lang="en-US" sz="2400" u="none" cap="none" strike="noStrike">
                <a:solidFill>
                  <a:srgbClr val="262626"/>
                </a:solidFill>
              </a:rPr>
              <a:t>Georgia Institute of Technology</a:t>
            </a:r>
            <a:endParaRPr i="1"/>
          </a:p>
          <a:p>
            <a:pPr indent="0" lvl="0" marL="0" marR="0" rtl="0" algn="l">
              <a:spcBef>
                <a:spcPts val="1080"/>
              </a:spcBef>
              <a:spcAft>
                <a:spcPts val="0"/>
              </a:spcAft>
              <a:buClr>
                <a:srgbClr val="262626"/>
              </a:buClr>
              <a:buSzPts val="2400"/>
              <a:buFont typeface="Arial"/>
              <a:buNone/>
            </a:pPr>
            <a:r>
              <a:rPr i="1" lang="en-US" sz="2400" u="none" cap="none" strike="noStrike">
                <a:solidFill>
                  <a:srgbClr val="262626"/>
                </a:solidFill>
              </a:rPr>
              <a:t>College of Engineering</a:t>
            </a:r>
            <a:endParaRPr i="1"/>
          </a:p>
          <a:p>
            <a:pPr indent="0" lvl="0" marL="0" marR="0" rtl="0" algn="l">
              <a:spcBef>
                <a:spcPts val="1080"/>
              </a:spcBef>
              <a:spcAft>
                <a:spcPts val="0"/>
              </a:spcAft>
              <a:buClr>
                <a:srgbClr val="262626"/>
              </a:buClr>
              <a:buSzPts val="2400"/>
              <a:buFont typeface="Arial"/>
              <a:buNone/>
            </a:pPr>
            <a:r>
              <a:rPr i="1" lang="en-US" sz="2400" u="none" cap="none" strike="noStrike">
                <a:solidFill>
                  <a:srgbClr val="262626"/>
                </a:solidFill>
              </a:rPr>
              <a:t>School of Electrical and Computer Engineering</a:t>
            </a:r>
            <a:endParaRPr i="1"/>
          </a:p>
          <a:p>
            <a:pPr indent="0" lvl="0" marL="0" marR="0" rtl="0" algn="l">
              <a:spcBef>
                <a:spcPts val="1080"/>
              </a:spcBef>
              <a:spcAft>
                <a:spcPts val="0"/>
              </a:spcAft>
              <a:buClr>
                <a:srgbClr val="262626"/>
              </a:buClr>
              <a:buSzPts val="2400"/>
              <a:buFont typeface="Arial"/>
              <a:buNone/>
            </a:pPr>
            <a:r>
              <a:t/>
            </a:r>
            <a:endParaRPr b="1"/>
          </a:p>
          <a:p>
            <a:pPr indent="0" lvl="0" marL="0" marR="0" rtl="0" algn="l">
              <a:spcBef>
                <a:spcPts val="1080"/>
              </a:spcBef>
              <a:spcAft>
                <a:spcPts val="0"/>
              </a:spcAft>
              <a:buClr>
                <a:srgbClr val="262626"/>
              </a:buClr>
              <a:buSzPts val="2400"/>
              <a:buFont typeface="Arial"/>
              <a:buNone/>
            </a:pPr>
            <a:r>
              <a:t/>
            </a:r>
            <a:endParaRPr b="0" i="0" sz="2400" u="none" cap="none" strike="noStrike">
              <a:solidFill>
                <a:srgbClr val="262626"/>
              </a:solidFill>
              <a:latin typeface="Calibri"/>
              <a:ea typeface="Calibri"/>
              <a:cs typeface="Calibri"/>
              <a:sym typeface="Calibri"/>
            </a:endParaRPr>
          </a:p>
        </p:txBody>
      </p:sp>
      <p:sp>
        <p:nvSpPr>
          <p:cNvPr id="214" name="Shape 214"/>
          <p:cNvSpPr txBox="1"/>
          <p:nvPr>
            <p:ph type="title"/>
          </p:nvPr>
        </p:nvSpPr>
        <p:spPr>
          <a:xfrm>
            <a:off x="0" y="0"/>
            <a:ext cx="7687733" cy="991352"/>
          </a:xfrm>
          <a:prstGeom prst="rect">
            <a:avLst/>
          </a:prstGeom>
          <a:solidFill>
            <a:schemeClr val="dk1"/>
          </a:solidFill>
          <a:ln>
            <a:noFill/>
          </a:ln>
        </p:spPr>
        <p:txBody>
          <a:bodyPr anchorCtr="0" anchor="ctr" bIns="45700" lIns="274300" spcFirstLastPara="1" rIns="91425" wrap="square" tIns="45700">
            <a:noAutofit/>
          </a:bodyPr>
          <a:lstStyle/>
          <a:p>
            <a:pPr indent="0" lvl="0" marL="0" marR="0" rtl="0" algn="l">
              <a:spcBef>
                <a:spcPts val="0"/>
              </a:spcBef>
              <a:spcAft>
                <a:spcPts val="0"/>
              </a:spcAft>
              <a:buClr>
                <a:srgbClr val="EEB211"/>
              </a:buClr>
              <a:buSzPts val="2400"/>
              <a:buFont typeface="Calibri"/>
              <a:buNone/>
            </a:pPr>
            <a:r>
              <a:rPr lang="en-US" sz="3600"/>
              <a:t> </a:t>
            </a:r>
            <a:r>
              <a:rPr b="0" i="0" lang="en-US" sz="3600" u="none" cap="none" strike="noStrike">
                <a:solidFill>
                  <a:srgbClr val="EEB211"/>
                </a:solidFill>
                <a:latin typeface="Calibri"/>
                <a:ea typeface="Calibri"/>
                <a:cs typeface="Calibri"/>
                <a:sym typeface="Calibri"/>
              </a:rPr>
              <a:t>QUESTIONS?</a:t>
            </a:r>
            <a:endParaRPr sz="3600"/>
          </a:p>
        </p:txBody>
      </p:sp>
      <p:sp>
        <p:nvSpPr>
          <p:cNvPr id="215" name="Shape 2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 name="Shape 35"/>
        <p:cNvGrpSpPr/>
        <p:nvPr/>
      </p:nvGrpSpPr>
      <p:grpSpPr>
        <a:xfrm>
          <a:off x="0" y="0"/>
          <a:ext cx="0" cy="0"/>
          <a:chOff x="0" y="0"/>
          <a:chExt cx="0" cy="0"/>
        </a:xfrm>
      </p:grpSpPr>
      <p:sp>
        <p:nvSpPr>
          <p:cNvPr id="36" name="Shape 36"/>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rgbClr val="EEB211"/>
              </a:buClr>
              <a:buSzPts val="2400"/>
              <a:buFont typeface="Calibri"/>
              <a:buNone/>
            </a:pPr>
            <a:r>
              <a:rPr lang="en-US" sz="3600"/>
              <a:t>   Background</a:t>
            </a:r>
            <a:endParaRPr sz="3600"/>
          </a:p>
        </p:txBody>
      </p:sp>
      <p:pic>
        <p:nvPicPr>
          <p:cNvPr id="37" name="Shape 37"/>
          <p:cNvPicPr preferRelativeResize="0"/>
          <p:nvPr/>
        </p:nvPicPr>
        <p:blipFill rotWithShape="1">
          <a:blip r:embed="rId3">
            <a:alphaModFix/>
          </a:blip>
          <a:srcRect b="0" l="7800" r="11781" t="0"/>
          <a:stretch/>
        </p:blipFill>
        <p:spPr>
          <a:xfrm>
            <a:off x="910025" y="1220125"/>
            <a:ext cx="2514601" cy="2343874"/>
          </a:xfrm>
          <a:prstGeom prst="rect">
            <a:avLst/>
          </a:prstGeom>
          <a:noFill/>
          <a:ln>
            <a:noFill/>
          </a:ln>
        </p:spPr>
      </p:pic>
      <p:pic>
        <p:nvPicPr>
          <p:cNvPr id="38" name="Shape 38"/>
          <p:cNvPicPr preferRelativeResize="0"/>
          <p:nvPr/>
        </p:nvPicPr>
        <p:blipFill>
          <a:blip r:embed="rId4">
            <a:alphaModFix/>
          </a:blip>
          <a:stretch>
            <a:fillRect/>
          </a:stretch>
        </p:blipFill>
        <p:spPr>
          <a:xfrm>
            <a:off x="4488545" y="3563988"/>
            <a:ext cx="3565275" cy="2674004"/>
          </a:xfrm>
          <a:prstGeom prst="rect">
            <a:avLst/>
          </a:prstGeom>
          <a:noFill/>
          <a:ln>
            <a:noFill/>
          </a:ln>
        </p:spPr>
      </p:pic>
      <p:pic>
        <p:nvPicPr>
          <p:cNvPr id="39" name="Shape 39"/>
          <p:cNvPicPr preferRelativeResize="0"/>
          <p:nvPr/>
        </p:nvPicPr>
        <p:blipFill>
          <a:blip r:embed="rId5">
            <a:alphaModFix/>
          </a:blip>
          <a:stretch>
            <a:fillRect/>
          </a:stretch>
        </p:blipFill>
        <p:spPr>
          <a:xfrm>
            <a:off x="8053820" y="1220127"/>
            <a:ext cx="3776231" cy="2834504"/>
          </a:xfrm>
          <a:prstGeom prst="rect">
            <a:avLst/>
          </a:prstGeom>
          <a:noFill/>
          <a:ln>
            <a:noFill/>
          </a:ln>
        </p:spPr>
      </p:pic>
      <p:pic>
        <p:nvPicPr>
          <p:cNvPr id="40" name="Shape 40"/>
          <p:cNvPicPr preferRelativeResize="0"/>
          <p:nvPr/>
        </p:nvPicPr>
        <p:blipFill rotWithShape="1">
          <a:blip r:embed="rId6">
            <a:alphaModFix/>
          </a:blip>
          <a:srcRect b="0" l="0" r="2714" t="0"/>
          <a:stretch/>
        </p:blipFill>
        <p:spPr>
          <a:xfrm>
            <a:off x="8053819" y="4054646"/>
            <a:ext cx="3776232" cy="2183347"/>
          </a:xfrm>
          <a:prstGeom prst="rect">
            <a:avLst/>
          </a:prstGeom>
          <a:noFill/>
          <a:ln>
            <a:noFill/>
          </a:ln>
        </p:spPr>
      </p:pic>
      <p:pic>
        <p:nvPicPr>
          <p:cNvPr id="41" name="Shape 41"/>
          <p:cNvPicPr preferRelativeResize="0"/>
          <p:nvPr/>
        </p:nvPicPr>
        <p:blipFill rotWithShape="1">
          <a:blip r:embed="rId7">
            <a:alphaModFix/>
          </a:blip>
          <a:srcRect b="23786" l="0" r="0" t="0"/>
          <a:stretch/>
        </p:blipFill>
        <p:spPr>
          <a:xfrm>
            <a:off x="3424626" y="1220127"/>
            <a:ext cx="4629195" cy="2343878"/>
          </a:xfrm>
          <a:prstGeom prst="rect">
            <a:avLst/>
          </a:prstGeom>
          <a:noFill/>
          <a:ln>
            <a:noFill/>
          </a:ln>
        </p:spPr>
      </p:pic>
      <p:sp>
        <p:nvSpPr>
          <p:cNvPr id="42" name="Shape 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fld id="{00000000-1234-1234-1234-123412341234}" type="slidenum">
              <a:rPr lang="en-US"/>
              <a:t>‹#›</a:t>
            </a:fld>
            <a:endParaRPr/>
          </a:p>
        </p:txBody>
      </p:sp>
      <p:pic>
        <p:nvPicPr>
          <p:cNvPr id="43" name="Shape 43"/>
          <p:cNvPicPr preferRelativeResize="0"/>
          <p:nvPr/>
        </p:nvPicPr>
        <p:blipFill rotWithShape="1">
          <a:blip r:embed="rId8">
            <a:alphaModFix/>
          </a:blip>
          <a:srcRect b="0" l="0" r="3203" t="5383"/>
          <a:stretch/>
        </p:blipFill>
        <p:spPr>
          <a:xfrm>
            <a:off x="910025" y="3564000"/>
            <a:ext cx="3647604" cy="2674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 name="Shape 47"/>
        <p:cNvGrpSpPr/>
        <p:nvPr/>
      </p:nvGrpSpPr>
      <p:grpSpPr>
        <a:xfrm>
          <a:off x="0" y="0"/>
          <a:ext cx="0" cy="0"/>
          <a:chOff x="0" y="0"/>
          <a:chExt cx="0" cy="0"/>
        </a:xfrm>
      </p:grpSpPr>
      <p:sp>
        <p:nvSpPr>
          <p:cNvPr id="48" name="Shape 48"/>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rgbClr val="EEB211"/>
              </a:buClr>
              <a:buSzPts val="2400"/>
              <a:buFont typeface="Calibri"/>
              <a:buNone/>
            </a:pPr>
            <a:r>
              <a:rPr lang="en-US" sz="3600"/>
              <a:t>   Goals and Specifications</a:t>
            </a:r>
            <a:endParaRPr sz="3600"/>
          </a:p>
        </p:txBody>
      </p:sp>
      <p:graphicFrame>
        <p:nvGraphicFramePr>
          <p:cNvPr id="49" name="Shape 49"/>
          <p:cNvGraphicFramePr/>
          <p:nvPr/>
        </p:nvGraphicFramePr>
        <p:xfrm>
          <a:off x="1522063" y="4028675"/>
          <a:ext cx="3000000" cy="3000000"/>
        </p:xfrm>
        <a:graphic>
          <a:graphicData uri="http://schemas.openxmlformats.org/drawingml/2006/table">
            <a:tbl>
              <a:tblPr>
                <a:noFill/>
                <a:tableStyleId>{60688CF4-B643-4690-91B3-9124A06D92E5}</a:tableStyleId>
              </a:tblPr>
              <a:tblGrid>
                <a:gridCol w="2749450"/>
                <a:gridCol w="1774550"/>
              </a:tblGrid>
              <a:tr h="314325">
                <a:tc>
                  <a:txBody>
                    <a:bodyPr>
                      <a:noAutofit/>
                    </a:bodyPr>
                    <a:lstStyle/>
                    <a:p>
                      <a:pPr indent="0" lvl="0" marL="0" marR="0" rtl="0">
                        <a:lnSpc>
                          <a:spcPct val="120000"/>
                        </a:lnSpc>
                        <a:spcBef>
                          <a:spcPts val="0"/>
                        </a:spcBef>
                        <a:spcAft>
                          <a:spcPts val="0"/>
                        </a:spcAft>
                        <a:buNone/>
                      </a:pPr>
                      <a:r>
                        <a:rPr b="1" lang="en-US">
                          <a:latin typeface="Times New Roman"/>
                          <a:ea typeface="Times New Roman"/>
                          <a:cs typeface="Times New Roman"/>
                          <a:sym typeface="Times New Roman"/>
                        </a:rPr>
                        <a:t>Hardware Feature</a:t>
                      </a:r>
                      <a:endParaRPr b="1">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c>
                  <a:txBody>
                    <a:bodyPr>
                      <a:noAutofit/>
                    </a:bodyPr>
                    <a:lstStyle/>
                    <a:p>
                      <a:pPr indent="0" lvl="0" marL="0" marR="0" rtl="0">
                        <a:lnSpc>
                          <a:spcPct val="120000"/>
                        </a:lnSpc>
                        <a:spcBef>
                          <a:spcPts val="0"/>
                        </a:spcBef>
                        <a:spcAft>
                          <a:spcPts val="0"/>
                        </a:spcAft>
                        <a:buNone/>
                      </a:pPr>
                      <a:r>
                        <a:rPr b="1" lang="en-US">
                          <a:latin typeface="Times New Roman"/>
                          <a:ea typeface="Times New Roman"/>
                          <a:cs typeface="Times New Roman"/>
                          <a:sym typeface="Times New Roman"/>
                        </a:rPr>
                        <a:t>Specification</a:t>
                      </a:r>
                      <a:endParaRPr b="1">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r>
              <a:tr h="314325">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Position Sensor Detection Range</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&gt; 10m, &gt;</a:t>
                      </a:r>
                      <a:r>
                        <a:rPr lang="en-US" sz="1000">
                          <a:solidFill>
                            <a:schemeClr val="dk1"/>
                          </a:solidFill>
                          <a:latin typeface="Times New Roman"/>
                          <a:ea typeface="Times New Roman"/>
                          <a:cs typeface="Times New Roman"/>
                          <a:sym typeface="Times New Roman"/>
                        </a:rPr>
                        <a:t>40º</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r>
              <a:tr h="314325">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Alignment Sensor Sensitivity</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&lt; 1cm</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r>
              <a:tr h="314325">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Minimum Re-polarization Magnetic Field</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&gt; 50kA/m</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r>
              <a:tr h="326875">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Drone-to-Drone Communication Sensor Distance</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&gt; 20m</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r>
              <a:tr h="326875">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Drone-to-Ground Communication Sensor Distance</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~50m</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r>
              <a:tr h="314325">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Flight Time</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5 minutes</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r>
            </a:tbl>
          </a:graphicData>
        </a:graphic>
      </p:graphicFrame>
      <p:graphicFrame>
        <p:nvGraphicFramePr>
          <p:cNvPr id="50" name="Shape 50"/>
          <p:cNvGraphicFramePr/>
          <p:nvPr/>
        </p:nvGraphicFramePr>
        <p:xfrm>
          <a:off x="6946113" y="4028675"/>
          <a:ext cx="3000000" cy="3000000"/>
        </p:xfrm>
        <a:graphic>
          <a:graphicData uri="http://schemas.openxmlformats.org/drawingml/2006/table">
            <a:tbl>
              <a:tblPr>
                <a:noFill/>
                <a:tableStyleId>{60688CF4-B643-4690-91B3-9124A06D92E5}</a:tableStyleId>
              </a:tblPr>
              <a:tblGrid>
                <a:gridCol w="1953550"/>
                <a:gridCol w="1188875"/>
              </a:tblGrid>
              <a:tr h="314325">
                <a:tc>
                  <a:txBody>
                    <a:bodyPr>
                      <a:noAutofit/>
                    </a:bodyPr>
                    <a:lstStyle/>
                    <a:p>
                      <a:pPr indent="0" lvl="0" marL="0" marR="0" rtl="0">
                        <a:lnSpc>
                          <a:spcPct val="120000"/>
                        </a:lnSpc>
                        <a:spcBef>
                          <a:spcPts val="0"/>
                        </a:spcBef>
                        <a:spcAft>
                          <a:spcPts val="0"/>
                        </a:spcAft>
                        <a:buNone/>
                      </a:pPr>
                      <a:r>
                        <a:rPr b="1" lang="en-US">
                          <a:latin typeface="Times New Roman"/>
                          <a:ea typeface="Times New Roman"/>
                          <a:cs typeface="Times New Roman"/>
                          <a:sym typeface="Times New Roman"/>
                        </a:rPr>
                        <a:t>Software Feature</a:t>
                      </a:r>
                      <a:endParaRPr b="1">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c>
                  <a:txBody>
                    <a:bodyPr>
                      <a:noAutofit/>
                    </a:bodyPr>
                    <a:lstStyle/>
                    <a:p>
                      <a:pPr indent="0" lvl="0" marL="0" marR="0" rtl="0">
                        <a:lnSpc>
                          <a:spcPct val="120000"/>
                        </a:lnSpc>
                        <a:spcBef>
                          <a:spcPts val="0"/>
                        </a:spcBef>
                        <a:spcAft>
                          <a:spcPts val="0"/>
                        </a:spcAft>
                        <a:buNone/>
                      </a:pPr>
                      <a:r>
                        <a:rPr b="1" lang="en-US">
                          <a:latin typeface="Times New Roman"/>
                          <a:ea typeface="Times New Roman"/>
                          <a:cs typeface="Times New Roman"/>
                          <a:sym typeface="Times New Roman"/>
                        </a:rPr>
                        <a:t>Specification</a:t>
                      </a:r>
                      <a:endParaRPr b="1">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r>
              <a:tr h="314325">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Amount of Command Input</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&lt; 12</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r>
              <a:tr h="314325">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Bit Rate</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125 kbs/s</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r>
              <a:tr h="314325">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Communication Latency</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&lt; 250ms</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r>
              <a:tr h="219975">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State P</a:t>
                      </a:r>
                      <a:r>
                        <a:rPr lang="en-US" sz="1000">
                          <a:latin typeface="Times New Roman"/>
                          <a:ea typeface="Times New Roman"/>
                          <a:cs typeface="Times New Roman"/>
                          <a:sym typeface="Times New Roman"/>
                        </a:rPr>
                        <a:t>recision</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c>
                  <a:txBody>
                    <a:bodyPr>
                      <a:noAutofit/>
                    </a:bodyPr>
                    <a:lstStyle/>
                    <a:p>
                      <a:pPr indent="0" lvl="0" marL="0" marR="0" rtl="0">
                        <a:lnSpc>
                          <a:spcPct val="120000"/>
                        </a:lnSpc>
                        <a:spcBef>
                          <a:spcPts val="0"/>
                        </a:spcBef>
                        <a:spcAft>
                          <a:spcPts val="0"/>
                        </a:spcAft>
                        <a:buNone/>
                      </a:pPr>
                      <a:r>
                        <a:rPr lang="en-US" sz="1100">
                          <a:solidFill>
                            <a:srgbClr val="545454"/>
                          </a:solidFill>
                          <a:highlight>
                            <a:schemeClr val="lt1"/>
                          </a:highlight>
                          <a:latin typeface="Roboto"/>
                          <a:ea typeface="Roboto"/>
                          <a:cs typeface="Roboto"/>
                          <a:sym typeface="Roboto"/>
                        </a:rPr>
                        <a:t>±</a:t>
                      </a:r>
                      <a:r>
                        <a:rPr lang="en-US" sz="1000">
                          <a:solidFill>
                            <a:schemeClr val="dk1"/>
                          </a:solidFill>
                          <a:latin typeface="Times New Roman"/>
                          <a:ea typeface="Times New Roman"/>
                          <a:cs typeface="Times New Roman"/>
                          <a:sym typeface="Times New Roman"/>
                        </a:rPr>
                        <a:t>5cm, </a:t>
                      </a:r>
                      <a:r>
                        <a:rPr lang="en-US" sz="1100">
                          <a:solidFill>
                            <a:srgbClr val="545454"/>
                          </a:solidFill>
                          <a:highlight>
                            <a:srgbClr val="FFFFFF"/>
                          </a:highlight>
                          <a:latin typeface="Roboto"/>
                          <a:ea typeface="Roboto"/>
                          <a:cs typeface="Roboto"/>
                          <a:sym typeface="Roboto"/>
                        </a:rPr>
                        <a:t>±</a:t>
                      </a:r>
                      <a:r>
                        <a:rPr lang="en-US" sz="1000">
                          <a:latin typeface="Times New Roman"/>
                          <a:ea typeface="Times New Roman"/>
                          <a:cs typeface="Times New Roman"/>
                          <a:sym typeface="Times New Roman"/>
                        </a:rPr>
                        <a:t>5º</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r>
              <a:tr h="326875">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Stability Correction Rate</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c>
                  <a:txBody>
                    <a:bodyPr>
                      <a:noAutofit/>
                    </a:bodyPr>
                    <a:lstStyle/>
                    <a:p>
                      <a:pPr indent="0" lvl="0" marL="0" marR="0" rtl="0">
                        <a:lnSpc>
                          <a:spcPct val="120000"/>
                        </a:lnSpc>
                        <a:spcBef>
                          <a:spcPts val="0"/>
                        </a:spcBef>
                        <a:spcAft>
                          <a:spcPts val="0"/>
                        </a:spcAft>
                        <a:buNone/>
                      </a:pPr>
                      <a:r>
                        <a:rPr lang="en-US" sz="1000">
                          <a:latin typeface="Times New Roman"/>
                          <a:ea typeface="Times New Roman"/>
                          <a:cs typeface="Times New Roman"/>
                          <a:sym typeface="Times New Roman"/>
                        </a:rPr>
                        <a:t>&gt; 100Hz</a:t>
                      </a:r>
                      <a:endParaRPr sz="1000">
                        <a:latin typeface="Times New Roman"/>
                        <a:ea typeface="Times New Roman"/>
                        <a:cs typeface="Times New Roman"/>
                        <a:sym typeface="Times New Roman"/>
                      </a:endParaRPr>
                    </a:p>
                  </a:txBody>
                  <a:tcPr marT="63425" marB="63425" marR="63425" marL="63425">
                    <a:lnL cap="flat" cmpd="sng" w="6275">
                      <a:solidFill>
                        <a:srgbClr val="000000"/>
                      </a:solidFill>
                      <a:prstDash val="solid"/>
                      <a:round/>
                      <a:headEnd len="sm" w="sm" type="none"/>
                      <a:tailEnd len="sm" w="sm" type="none"/>
                    </a:lnL>
                    <a:lnR cap="flat" cmpd="sng" w="6275">
                      <a:solidFill>
                        <a:srgbClr val="000000"/>
                      </a:solidFill>
                      <a:prstDash val="solid"/>
                      <a:round/>
                      <a:headEnd len="sm" w="sm" type="none"/>
                      <a:tailEnd len="sm" w="sm" type="none"/>
                    </a:lnR>
                    <a:lnT cap="flat" cmpd="sng" w="6275">
                      <a:solidFill>
                        <a:srgbClr val="000000"/>
                      </a:solidFill>
                      <a:prstDash val="solid"/>
                      <a:round/>
                      <a:headEnd len="sm" w="sm" type="none"/>
                      <a:tailEnd len="sm" w="sm" type="none"/>
                    </a:lnT>
                    <a:lnB cap="flat" cmpd="sng" w="6275">
                      <a:solidFill>
                        <a:srgbClr val="000000"/>
                      </a:solidFill>
                      <a:prstDash val="solid"/>
                      <a:round/>
                      <a:headEnd len="sm" w="sm" type="none"/>
                      <a:tailEnd len="sm" w="sm" type="none"/>
                    </a:lnB>
                  </a:tcPr>
                </a:tc>
              </a:tr>
            </a:tbl>
          </a:graphicData>
        </a:graphic>
      </p:graphicFrame>
      <p:sp>
        <p:nvSpPr>
          <p:cNvPr id="51" name="Shape 5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fld id="{00000000-1234-1234-1234-123412341234}" type="slidenum">
              <a:rPr lang="en-US"/>
              <a:t>‹#›</a:t>
            </a:fld>
            <a:endParaRPr/>
          </a:p>
        </p:txBody>
      </p:sp>
      <p:pic>
        <p:nvPicPr>
          <p:cNvPr id="52" name="Shape 52"/>
          <p:cNvPicPr preferRelativeResize="0"/>
          <p:nvPr/>
        </p:nvPicPr>
        <p:blipFill>
          <a:blip r:embed="rId3">
            <a:alphaModFix/>
          </a:blip>
          <a:stretch>
            <a:fillRect/>
          </a:stretch>
        </p:blipFill>
        <p:spPr>
          <a:xfrm>
            <a:off x="1522075" y="1235475"/>
            <a:ext cx="4524001" cy="2549225"/>
          </a:xfrm>
          <a:prstGeom prst="rect">
            <a:avLst/>
          </a:prstGeom>
          <a:noFill/>
          <a:ln>
            <a:noFill/>
          </a:ln>
        </p:spPr>
      </p:pic>
      <p:pic>
        <p:nvPicPr>
          <p:cNvPr id="53" name="Shape 53"/>
          <p:cNvPicPr preferRelativeResize="0"/>
          <p:nvPr/>
        </p:nvPicPr>
        <p:blipFill>
          <a:blip r:embed="rId4">
            <a:alphaModFix/>
          </a:blip>
          <a:stretch>
            <a:fillRect/>
          </a:stretch>
        </p:blipFill>
        <p:spPr>
          <a:xfrm>
            <a:off x="6895600" y="1172087"/>
            <a:ext cx="3243475" cy="2676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 name="Shape 57"/>
        <p:cNvGrpSpPr/>
        <p:nvPr/>
      </p:nvGrpSpPr>
      <p:grpSpPr>
        <a:xfrm>
          <a:off x="0" y="0"/>
          <a:ext cx="0" cy="0"/>
          <a:chOff x="0" y="0"/>
          <a:chExt cx="0" cy="0"/>
        </a:xfrm>
      </p:grpSpPr>
      <p:sp>
        <p:nvSpPr>
          <p:cNvPr id="58" name="Shape 58"/>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sz="3600"/>
              <a:t>   </a:t>
            </a:r>
            <a:r>
              <a:rPr lang="en-US" sz="3600"/>
              <a:t>Dro</a:t>
            </a:r>
            <a:r>
              <a:rPr lang="en-US" sz="3600"/>
              <a:t>ne and Microcontroller</a:t>
            </a:r>
            <a:r>
              <a:rPr lang="en-US" sz="3600"/>
              <a:t> Features</a:t>
            </a:r>
            <a:endParaRPr sz="3600"/>
          </a:p>
        </p:txBody>
      </p:sp>
      <p:sp>
        <p:nvSpPr>
          <p:cNvPr id="59" name="Shape 5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fld id="{00000000-1234-1234-1234-123412341234}" type="slidenum">
              <a:rPr lang="en-US"/>
              <a:t>‹#›</a:t>
            </a:fld>
            <a:endParaRPr/>
          </a:p>
        </p:txBody>
      </p:sp>
      <p:sp>
        <p:nvSpPr>
          <p:cNvPr id="60" name="Shape 60"/>
          <p:cNvSpPr txBox="1"/>
          <p:nvPr/>
        </p:nvSpPr>
        <p:spPr>
          <a:xfrm>
            <a:off x="1376730" y="1121438"/>
            <a:ext cx="5600400" cy="667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800"/>
              <a:buFont typeface="Calibri"/>
              <a:buNone/>
            </a:pPr>
            <a:r>
              <a:rPr lang="en-US" sz="3000">
                <a:latin typeface="Calibri"/>
                <a:ea typeface="Calibri"/>
                <a:cs typeface="Calibri"/>
                <a:sym typeface="Calibri"/>
              </a:rPr>
              <a:t>Microcontroller Compared</a:t>
            </a:r>
            <a:endParaRPr sz="3000">
              <a:latin typeface="Calibri"/>
              <a:ea typeface="Calibri"/>
              <a:cs typeface="Calibri"/>
              <a:sym typeface="Calibri"/>
            </a:endParaRPr>
          </a:p>
        </p:txBody>
      </p:sp>
      <p:graphicFrame>
        <p:nvGraphicFramePr>
          <p:cNvPr id="61" name="Shape 61"/>
          <p:cNvGraphicFramePr/>
          <p:nvPr/>
        </p:nvGraphicFramePr>
        <p:xfrm>
          <a:off x="666038" y="1942000"/>
          <a:ext cx="3000000" cy="3000000"/>
        </p:xfrm>
        <a:graphic>
          <a:graphicData uri="http://schemas.openxmlformats.org/drawingml/2006/table">
            <a:tbl>
              <a:tblPr>
                <a:noFill/>
                <a:tableStyleId>{60688CF4-B643-4690-91B3-9124A06D92E5}</a:tableStyleId>
              </a:tblPr>
              <a:tblGrid>
                <a:gridCol w="2174925"/>
                <a:gridCol w="2419575"/>
                <a:gridCol w="2427250"/>
              </a:tblGrid>
              <a:tr h="396200">
                <a:tc>
                  <a:txBody>
                    <a:bodyPr>
                      <a:noAutofit/>
                    </a:bodyPr>
                    <a:lstStyle/>
                    <a:p>
                      <a:pPr indent="0" lvl="0" marL="0" rtl="0">
                        <a:spcBef>
                          <a:spcPts val="0"/>
                        </a:spcBef>
                        <a:spcAft>
                          <a:spcPts val="0"/>
                        </a:spcAft>
                        <a:buNone/>
                      </a:pPr>
                      <a:r>
                        <a:t/>
                      </a:r>
                      <a:endParaRPr b="1" sz="1800"/>
                    </a:p>
                  </a:txBody>
                  <a:tcPr marT="91425" marB="91425" marR="28575" marL="28575" anchor="b">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b="1" lang="en-US" sz="1800">
                          <a:latin typeface="Calibri"/>
                          <a:ea typeface="Calibri"/>
                          <a:cs typeface="Calibri"/>
                          <a:sym typeface="Calibri"/>
                        </a:rPr>
                        <a:t>F3 Controller</a:t>
                      </a:r>
                      <a:endParaRPr b="1" sz="1800">
                        <a:latin typeface="Calibri"/>
                        <a:ea typeface="Calibri"/>
                        <a:cs typeface="Calibri"/>
                        <a:sym typeface="Calibri"/>
                      </a:endParaRPr>
                    </a:p>
                  </a:txBody>
                  <a:tcPr marT="91425" marB="91425" marR="28575" marL="285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b="1" lang="en-US" sz="1800">
                          <a:latin typeface="Calibri"/>
                          <a:ea typeface="Calibri"/>
                          <a:cs typeface="Calibri"/>
                          <a:sym typeface="Calibri"/>
                        </a:rPr>
                        <a:t>BeagleBone Blue</a:t>
                      </a:r>
                      <a:endParaRPr b="1" sz="1800">
                        <a:latin typeface="Calibri"/>
                        <a:ea typeface="Calibri"/>
                        <a:cs typeface="Calibri"/>
                        <a:sym typeface="Calibri"/>
                      </a:endParaRPr>
                    </a:p>
                  </a:txBody>
                  <a:tcPr marT="91425" marB="91425" marR="28575" marL="285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180975">
                <a:tc>
                  <a:txBody>
                    <a:bodyPr>
                      <a:noAutofit/>
                    </a:bodyPr>
                    <a:lstStyle/>
                    <a:p>
                      <a:pPr indent="0" lvl="0" marL="0" rtl="0">
                        <a:lnSpc>
                          <a:spcPct val="115000"/>
                        </a:lnSpc>
                        <a:spcBef>
                          <a:spcPts val="0"/>
                        </a:spcBef>
                        <a:spcAft>
                          <a:spcPts val="0"/>
                        </a:spcAft>
                        <a:buNone/>
                      </a:pPr>
                      <a:r>
                        <a:rPr b="1" lang="en-US" sz="1800">
                          <a:latin typeface="Calibri"/>
                          <a:ea typeface="Calibri"/>
                          <a:cs typeface="Calibri"/>
                          <a:sym typeface="Calibri"/>
                        </a:rPr>
                        <a:t>Core</a:t>
                      </a:r>
                      <a:endParaRPr b="1" sz="1800">
                        <a:latin typeface="Calibri"/>
                        <a:ea typeface="Calibri"/>
                        <a:cs typeface="Calibri"/>
                        <a:sym typeface="Calibri"/>
                      </a:endParaRPr>
                    </a:p>
                  </a:txBody>
                  <a:tcPr marT="91425" marB="91425" marR="28575" marL="28575" anchor="b">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800">
                          <a:solidFill>
                            <a:srgbClr val="000000"/>
                          </a:solidFill>
                          <a:latin typeface="Calibri"/>
                          <a:ea typeface="Calibri"/>
                          <a:cs typeface="Calibri"/>
                          <a:sym typeface="Calibri"/>
                        </a:rPr>
                        <a:t>32-Bit ARM</a:t>
                      </a:r>
                      <a:r>
                        <a:rPr baseline="30000" lang="en-US" sz="1800">
                          <a:solidFill>
                            <a:srgbClr val="000000"/>
                          </a:solidFill>
                          <a:latin typeface="Calibri"/>
                          <a:ea typeface="Calibri"/>
                          <a:cs typeface="Calibri"/>
                          <a:sym typeface="Calibri"/>
                        </a:rPr>
                        <a:t> </a:t>
                      </a:r>
                      <a:r>
                        <a:rPr lang="en-US" sz="1800">
                          <a:solidFill>
                            <a:srgbClr val="000000"/>
                          </a:solidFill>
                          <a:latin typeface="Calibri"/>
                          <a:ea typeface="Calibri"/>
                          <a:cs typeface="Calibri"/>
                          <a:sym typeface="Calibri"/>
                        </a:rPr>
                        <a:t>Cortex-M4</a:t>
                      </a:r>
                      <a:endParaRPr sz="1800">
                        <a:latin typeface="Calibri"/>
                        <a:ea typeface="Calibri"/>
                        <a:cs typeface="Calibri"/>
                        <a:sym typeface="Calibri"/>
                      </a:endParaRPr>
                    </a:p>
                  </a:txBody>
                  <a:tcPr marT="91425" marB="91425" marR="28575" marL="285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800">
                          <a:solidFill>
                            <a:srgbClr val="000000"/>
                          </a:solidFill>
                          <a:latin typeface="Calibri"/>
                          <a:ea typeface="Calibri"/>
                          <a:cs typeface="Calibri"/>
                          <a:sym typeface="Calibri"/>
                        </a:rPr>
                        <a:t>32-Bit ARM</a:t>
                      </a:r>
                      <a:r>
                        <a:rPr baseline="30000" lang="en-US" sz="1800">
                          <a:solidFill>
                            <a:srgbClr val="000000"/>
                          </a:solidFill>
                          <a:latin typeface="Calibri"/>
                          <a:ea typeface="Calibri"/>
                          <a:cs typeface="Calibri"/>
                          <a:sym typeface="Calibri"/>
                        </a:rPr>
                        <a:t> </a:t>
                      </a:r>
                      <a:r>
                        <a:rPr lang="en-US" sz="1800">
                          <a:solidFill>
                            <a:srgbClr val="000000"/>
                          </a:solidFill>
                          <a:latin typeface="Calibri"/>
                          <a:ea typeface="Calibri"/>
                          <a:cs typeface="Calibri"/>
                          <a:sym typeface="Calibri"/>
                        </a:rPr>
                        <a:t>Cortex-</a:t>
                      </a:r>
                      <a:r>
                        <a:rPr lang="en-US" sz="1800">
                          <a:latin typeface="Calibri"/>
                          <a:ea typeface="Calibri"/>
                          <a:cs typeface="Calibri"/>
                          <a:sym typeface="Calibri"/>
                        </a:rPr>
                        <a:t>A8</a:t>
                      </a:r>
                      <a:endParaRPr sz="1800">
                        <a:latin typeface="Calibri"/>
                        <a:ea typeface="Calibri"/>
                        <a:cs typeface="Calibri"/>
                        <a:sym typeface="Calibri"/>
                      </a:endParaRPr>
                    </a:p>
                  </a:txBody>
                  <a:tcPr marT="91425" marB="91425" marR="28575" marL="285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180975">
                <a:tc>
                  <a:txBody>
                    <a:bodyPr>
                      <a:noAutofit/>
                    </a:bodyPr>
                    <a:lstStyle/>
                    <a:p>
                      <a:pPr indent="0" lvl="0" marL="0" rtl="0">
                        <a:lnSpc>
                          <a:spcPct val="115000"/>
                        </a:lnSpc>
                        <a:spcBef>
                          <a:spcPts val="0"/>
                        </a:spcBef>
                        <a:spcAft>
                          <a:spcPts val="0"/>
                        </a:spcAft>
                        <a:buNone/>
                      </a:pPr>
                      <a:r>
                        <a:rPr b="1" lang="en-US" sz="1800">
                          <a:latin typeface="Calibri"/>
                          <a:ea typeface="Calibri"/>
                          <a:cs typeface="Calibri"/>
                          <a:sym typeface="Calibri"/>
                        </a:rPr>
                        <a:t>Maximum Frequency</a:t>
                      </a:r>
                      <a:endParaRPr b="1" sz="1800">
                        <a:latin typeface="Calibri"/>
                        <a:ea typeface="Calibri"/>
                        <a:cs typeface="Calibri"/>
                        <a:sym typeface="Calibri"/>
                      </a:endParaRPr>
                    </a:p>
                  </a:txBody>
                  <a:tcPr marT="91425" marB="91425" marR="28575" marL="28575" anchor="b">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800">
                          <a:latin typeface="Calibri"/>
                          <a:ea typeface="Calibri"/>
                          <a:cs typeface="Calibri"/>
                          <a:sym typeface="Calibri"/>
                        </a:rPr>
                        <a:t>72MHz</a:t>
                      </a:r>
                      <a:endParaRPr sz="1800">
                        <a:latin typeface="Calibri"/>
                        <a:ea typeface="Calibri"/>
                        <a:cs typeface="Calibri"/>
                        <a:sym typeface="Calibri"/>
                      </a:endParaRPr>
                    </a:p>
                  </a:txBody>
                  <a:tcPr marT="91425" marB="91425" marR="28575" marL="285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800">
                          <a:latin typeface="Calibri"/>
                          <a:ea typeface="Calibri"/>
                          <a:cs typeface="Calibri"/>
                          <a:sym typeface="Calibri"/>
                        </a:rPr>
                        <a:t>1G</a:t>
                      </a:r>
                      <a:r>
                        <a:rPr lang="en-US" sz="1800">
                          <a:latin typeface="Calibri"/>
                          <a:ea typeface="Calibri"/>
                          <a:cs typeface="Calibri"/>
                          <a:sym typeface="Calibri"/>
                        </a:rPr>
                        <a:t>Hz</a:t>
                      </a:r>
                      <a:endParaRPr sz="1800">
                        <a:latin typeface="Calibri"/>
                        <a:ea typeface="Calibri"/>
                        <a:cs typeface="Calibri"/>
                        <a:sym typeface="Calibri"/>
                      </a:endParaRPr>
                    </a:p>
                  </a:txBody>
                  <a:tcPr marT="91425" marB="91425" marR="28575" marL="285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180975">
                <a:tc>
                  <a:txBody>
                    <a:bodyPr>
                      <a:noAutofit/>
                    </a:bodyPr>
                    <a:lstStyle/>
                    <a:p>
                      <a:pPr indent="0" lvl="0" marL="0" rtl="0">
                        <a:lnSpc>
                          <a:spcPct val="115000"/>
                        </a:lnSpc>
                        <a:spcBef>
                          <a:spcPts val="0"/>
                        </a:spcBef>
                        <a:spcAft>
                          <a:spcPts val="0"/>
                        </a:spcAft>
                        <a:buNone/>
                      </a:pPr>
                      <a:r>
                        <a:rPr b="1" lang="en-US" sz="1800">
                          <a:latin typeface="Calibri"/>
                          <a:ea typeface="Calibri"/>
                          <a:cs typeface="Calibri"/>
                          <a:sym typeface="Calibri"/>
                        </a:rPr>
                        <a:t>Flash Memory</a:t>
                      </a:r>
                      <a:endParaRPr b="1" sz="1800">
                        <a:latin typeface="Calibri"/>
                        <a:ea typeface="Calibri"/>
                        <a:cs typeface="Calibri"/>
                        <a:sym typeface="Calibri"/>
                      </a:endParaRPr>
                    </a:p>
                  </a:txBody>
                  <a:tcPr marT="91425" marB="91425" marR="28575" marL="28575" anchor="b">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800">
                          <a:latin typeface="Calibri"/>
                          <a:ea typeface="Calibri"/>
                          <a:cs typeface="Calibri"/>
                          <a:sym typeface="Calibri"/>
                        </a:rPr>
                        <a:t>16 up to 512 kB</a:t>
                      </a:r>
                      <a:endParaRPr sz="1800">
                        <a:latin typeface="Calibri"/>
                        <a:ea typeface="Calibri"/>
                        <a:cs typeface="Calibri"/>
                        <a:sym typeface="Calibri"/>
                      </a:endParaRPr>
                    </a:p>
                  </a:txBody>
                  <a:tcPr marT="91425" marB="91425" marR="28575" marL="285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800">
                          <a:latin typeface="Calibri"/>
                          <a:ea typeface="Calibri"/>
                          <a:cs typeface="Calibri"/>
                          <a:sym typeface="Calibri"/>
                        </a:rPr>
                        <a:t>4 GB</a:t>
                      </a:r>
                      <a:endParaRPr sz="1800">
                        <a:latin typeface="Calibri"/>
                        <a:ea typeface="Calibri"/>
                        <a:cs typeface="Calibri"/>
                        <a:sym typeface="Calibri"/>
                      </a:endParaRPr>
                    </a:p>
                  </a:txBody>
                  <a:tcPr marT="91425" marB="91425" marR="28575" marL="285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180975">
                <a:tc>
                  <a:txBody>
                    <a:bodyPr>
                      <a:noAutofit/>
                    </a:bodyPr>
                    <a:lstStyle/>
                    <a:p>
                      <a:pPr indent="0" lvl="0" marL="0" rtl="0">
                        <a:lnSpc>
                          <a:spcPct val="115000"/>
                        </a:lnSpc>
                        <a:spcBef>
                          <a:spcPts val="0"/>
                        </a:spcBef>
                        <a:spcAft>
                          <a:spcPts val="0"/>
                        </a:spcAft>
                        <a:buNone/>
                      </a:pPr>
                      <a:r>
                        <a:rPr b="1" lang="en-US" sz="1800">
                          <a:latin typeface="Calibri"/>
                          <a:ea typeface="Calibri"/>
                          <a:cs typeface="Calibri"/>
                          <a:sym typeface="Calibri"/>
                        </a:rPr>
                        <a:t>RAM</a:t>
                      </a:r>
                      <a:endParaRPr b="1" sz="1800">
                        <a:latin typeface="Calibri"/>
                        <a:ea typeface="Calibri"/>
                        <a:cs typeface="Calibri"/>
                        <a:sym typeface="Calibri"/>
                      </a:endParaRPr>
                    </a:p>
                  </a:txBody>
                  <a:tcPr marT="91425" marB="91425" marR="28575" marL="28575" anchor="b">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800">
                          <a:latin typeface="Calibri"/>
                          <a:ea typeface="Calibri"/>
                          <a:cs typeface="Calibri"/>
                          <a:sym typeface="Calibri"/>
                        </a:rPr>
                        <a:t>16 kB</a:t>
                      </a:r>
                      <a:endParaRPr sz="1800">
                        <a:latin typeface="Calibri"/>
                        <a:ea typeface="Calibri"/>
                        <a:cs typeface="Calibri"/>
                        <a:sym typeface="Calibri"/>
                      </a:endParaRPr>
                    </a:p>
                  </a:txBody>
                  <a:tcPr marT="91425" marB="91425" marR="28575" marL="285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800">
                          <a:latin typeface="Calibri"/>
                          <a:ea typeface="Calibri"/>
                          <a:cs typeface="Calibri"/>
                          <a:sym typeface="Calibri"/>
                        </a:rPr>
                        <a:t>512 M</a:t>
                      </a:r>
                      <a:r>
                        <a:rPr lang="en-US" sz="1800">
                          <a:latin typeface="Calibri"/>
                          <a:ea typeface="Calibri"/>
                          <a:cs typeface="Calibri"/>
                          <a:sym typeface="Calibri"/>
                        </a:rPr>
                        <a:t>B</a:t>
                      </a:r>
                      <a:endParaRPr sz="1800">
                        <a:latin typeface="Calibri"/>
                        <a:ea typeface="Calibri"/>
                        <a:cs typeface="Calibri"/>
                        <a:sym typeface="Calibri"/>
                      </a:endParaRPr>
                    </a:p>
                  </a:txBody>
                  <a:tcPr marT="91425" marB="91425" marR="28575" marL="285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352425">
                <a:tc>
                  <a:txBody>
                    <a:bodyPr>
                      <a:noAutofit/>
                    </a:bodyPr>
                    <a:lstStyle/>
                    <a:p>
                      <a:pPr indent="0" lvl="0" marL="0" rtl="0">
                        <a:lnSpc>
                          <a:spcPct val="115000"/>
                        </a:lnSpc>
                        <a:spcBef>
                          <a:spcPts val="0"/>
                        </a:spcBef>
                        <a:spcAft>
                          <a:spcPts val="0"/>
                        </a:spcAft>
                        <a:buNone/>
                      </a:pPr>
                      <a:r>
                        <a:rPr b="1" lang="en-US" sz="1800">
                          <a:latin typeface="Calibri"/>
                          <a:ea typeface="Calibri"/>
                          <a:cs typeface="Calibri"/>
                          <a:sym typeface="Calibri"/>
                        </a:rPr>
                        <a:t>Operating Voltage, VDD</a:t>
                      </a:r>
                      <a:endParaRPr b="1" sz="1800">
                        <a:latin typeface="Calibri"/>
                        <a:ea typeface="Calibri"/>
                        <a:cs typeface="Calibri"/>
                        <a:sym typeface="Calibri"/>
                      </a:endParaRPr>
                    </a:p>
                  </a:txBody>
                  <a:tcPr marT="91425" marB="91425" marR="28575" marL="28575" anchor="b">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800">
                          <a:latin typeface="Calibri"/>
                          <a:ea typeface="Calibri"/>
                          <a:cs typeface="Calibri"/>
                          <a:sym typeface="Calibri"/>
                        </a:rPr>
                        <a:t>1.8 V</a:t>
                      </a:r>
                      <a:endParaRPr sz="1800">
                        <a:latin typeface="Calibri"/>
                        <a:ea typeface="Calibri"/>
                        <a:cs typeface="Calibri"/>
                        <a:sym typeface="Calibri"/>
                      </a:endParaRPr>
                    </a:p>
                  </a:txBody>
                  <a:tcPr marT="91425" marB="91425" marR="28575" marL="285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800">
                          <a:latin typeface="Calibri"/>
                          <a:ea typeface="Calibri"/>
                          <a:cs typeface="Calibri"/>
                          <a:sym typeface="Calibri"/>
                        </a:rPr>
                        <a:t>6-18</a:t>
                      </a:r>
                      <a:r>
                        <a:rPr lang="en-US" sz="1800">
                          <a:latin typeface="Calibri"/>
                          <a:ea typeface="Calibri"/>
                          <a:cs typeface="Calibri"/>
                          <a:sym typeface="Calibri"/>
                        </a:rPr>
                        <a:t> V</a:t>
                      </a:r>
                      <a:endParaRPr sz="1800">
                        <a:latin typeface="Calibri"/>
                        <a:ea typeface="Calibri"/>
                        <a:cs typeface="Calibri"/>
                        <a:sym typeface="Calibri"/>
                      </a:endParaRPr>
                    </a:p>
                  </a:txBody>
                  <a:tcPr marT="91425" marB="91425" marR="28575" marL="285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352425">
                <a:tc>
                  <a:txBody>
                    <a:bodyPr>
                      <a:noAutofit/>
                    </a:bodyPr>
                    <a:lstStyle/>
                    <a:p>
                      <a:pPr indent="0" lvl="0" marL="0" rtl="0">
                        <a:lnSpc>
                          <a:spcPct val="115000"/>
                        </a:lnSpc>
                        <a:spcBef>
                          <a:spcPts val="0"/>
                        </a:spcBef>
                        <a:spcAft>
                          <a:spcPts val="0"/>
                        </a:spcAft>
                        <a:buNone/>
                      </a:pPr>
                      <a:r>
                        <a:rPr b="1" lang="en-US" sz="1800">
                          <a:latin typeface="Calibri"/>
                          <a:ea typeface="Calibri"/>
                          <a:cs typeface="Calibri"/>
                          <a:sym typeface="Calibri"/>
                        </a:rPr>
                        <a:t>Sensors</a:t>
                      </a:r>
                      <a:endParaRPr b="1" sz="1800">
                        <a:latin typeface="Calibri"/>
                        <a:ea typeface="Calibri"/>
                        <a:cs typeface="Calibri"/>
                        <a:sym typeface="Calibri"/>
                      </a:endParaRPr>
                    </a:p>
                  </a:txBody>
                  <a:tcPr marT="91425" marB="91425" marR="28575" marL="28575" anchor="b">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800">
                          <a:latin typeface="Calibri"/>
                          <a:ea typeface="Calibri"/>
                          <a:cs typeface="Calibri"/>
                          <a:sym typeface="Calibri"/>
                        </a:rPr>
                        <a:t>6-axis IMU</a:t>
                      </a:r>
                      <a:endParaRPr sz="1800">
                        <a:latin typeface="Calibri"/>
                        <a:ea typeface="Calibri"/>
                        <a:cs typeface="Calibri"/>
                        <a:sym typeface="Calibri"/>
                      </a:endParaRPr>
                    </a:p>
                  </a:txBody>
                  <a:tcPr marT="91425" marB="91425" marR="28575" marL="285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US" sz="1800">
                          <a:latin typeface="Calibri"/>
                          <a:ea typeface="Calibri"/>
                          <a:cs typeface="Calibri"/>
                          <a:sym typeface="Calibri"/>
                        </a:rPr>
                        <a:t>9-axis IMU, barometer</a:t>
                      </a:r>
                      <a:endParaRPr sz="1800">
                        <a:latin typeface="Calibri"/>
                        <a:ea typeface="Calibri"/>
                        <a:cs typeface="Calibri"/>
                        <a:sym typeface="Calibri"/>
                      </a:endParaRPr>
                    </a:p>
                  </a:txBody>
                  <a:tcPr marT="91425" marB="91425" marR="28575" marL="285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bl>
          </a:graphicData>
        </a:graphic>
      </p:graphicFrame>
      <p:pic>
        <p:nvPicPr>
          <p:cNvPr id="62" name="Shape 62"/>
          <p:cNvPicPr preferRelativeResize="0"/>
          <p:nvPr/>
        </p:nvPicPr>
        <p:blipFill>
          <a:blip r:embed="rId3">
            <a:alphaModFix/>
          </a:blip>
          <a:stretch>
            <a:fillRect/>
          </a:stretch>
        </p:blipFill>
        <p:spPr>
          <a:xfrm>
            <a:off x="8654925" y="1249091"/>
            <a:ext cx="2053726" cy="1908559"/>
          </a:xfrm>
          <a:prstGeom prst="rect">
            <a:avLst/>
          </a:prstGeom>
          <a:noFill/>
          <a:ln>
            <a:noFill/>
          </a:ln>
        </p:spPr>
      </p:pic>
      <p:sp>
        <p:nvSpPr>
          <p:cNvPr id="63" name="Shape 63"/>
          <p:cNvSpPr txBox="1"/>
          <p:nvPr/>
        </p:nvSpPr>
        <p:spPr>
          <a:xfrm>
            <a:off x="8723575" y="3157638"/>
            <a:ext cx="1916400" cy="35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latin typeface="Calibri"/>
                <a:ea typeface="Calibri"/>
                <a:cs typeface="Calibri"/>
                <a:sym typeface="Calibri"/>
              </a:rPr>
              <a:t>F3 Controller</a:t>
            </a:r>
            <a:endParaRPr b="1" sz="1800">
              <a:latin typeface="Calibri"/>
              <a:ea typeface="Calibri"/>
              <a:cs typeface="Calibri"/>
              <a:sym typeface="Calibri"/>
            </a:endParaRPr>
          </a:p>
        </p:txBody>
      </p:sp>
      <p:pic>
        <p:nvPicPr>
          <p:cNvPr id="64" name="Shape 64"/>
          <p:cNvPicPr preferRelativeResize="0"/>
          <p:nvPr/>
        </p:nvPicPr>
        <p:blipFill>
          <a:blip r:embed="rId4">
            <a:alphaModFix/>
          </a:blip>
          <a:stretch>
            <a:fillRect/>
          </a:stretch>
        </p:blipFill>
        <p:spPr>
          <a:xfrm>
            <a:off x="8223711" y="3653550"/>
            <a:ext cx="2916173" cy="2036188"/>
          </a:xfrm>
          <a:prstGeom prst="rect">
            <a:avLst/>
          </a:prstGeom>
          <a:noFill/>
          <a:ln>
            <a:noFill/>
          </a:ln>
        </p:spPr>
      </p:pic>
      <p:sp>
        <p:nvSpPr>
          <p:cNvPr id="65" name="Shape 65"/>
          <p:cNvSpPr txBox="1"/>
          <p:nvPr/>
        </p:nvSpPr>
        <p:spPr>
          <a:xfrm>
            <a:off x="8654925" y="5830150"/>
            <a:ext cx="2553600" cy="35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latin typeface="Calibri"/>
                <a:ea typeface="Calibri"/>
                <a:cs typeface="Calibri"/>
                <a:sym typeface="Calibri"/>
              </a:rPr>
              <a:t>BeagleBone Blue Controller</a:t>
            </a:r>
            <a:endParaRPr b="1" sz="18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sp>
        <p:nvSpPr>
          <p:cNvPr id="70" name="Shape 70"/>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sz="3600"/>
              <a:t>   </a:t>
            </a:r>
            <a:r>
              <a:rPr lang="en-US" sz="3600">
                <a:solidFill>
                  <a:srgbClr val="EEB211"/>
                </a:solidFill>
              </a:rPr>
              <a:t>Docking and Positioning Sensors</a:t>
            </a:r>
            <a:endParaRPr sz="3600">
              <a:solidFill>
                <a:srgbClr val="EEB211"/>
              </a:solidFill>
            </a:endParaRPr>
          </a:p>
        </p:txBody>
      </p:sp>
      <p:sp>
        <p:nvSpPr>
          <p:cNvPr id="71" name="Shape 7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fld id="{00000000-1234-1234-1234-123412341234}" type="slidenum">
              <a:rPr lang="en-US"/>
              <a:t>‹#›</a:t>
            </a:fld>
            <a:endParaRPr/>
          </a:p>
        </p:txBody>
      </p:sp>
      <p:sp>
        <p:nvSpPr>
          <p:cNvPr id="72" name="Shape 72"/>
          <p:cNvSpPr txBox="1"/>
          <p:nvPr/>
        </p:nvSpPr>
        <p:spPr>
          <a:xfrm>
            <a:off x="169500" y="1592013"/>
            <a:ext cx="3858300" cy="13599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rPr lang="en-US" sz="3000">
                <a:solidFill>
                  <a:schemeClr val="dk1"/>
                </a:solidFill>
                <a:latin typeface="Calibri"/>
                <a:ea typeface="Calibri"/>
                <a:cs typeface="Calibri"/>
                <a:sym typeface="Calibri"/>
              </a:rPr>
              <a:t>Far Range Positioning: </a:t>
            </a:r>
            <a:endParaRPr sz="3000">
              <a:solidFill>
                <a:schemeClr val="dk1"/>
              </a:solidFill>
              <a:latin typeface="Calibri"/>
              <a:ea typeface="Calibri"/>
              <a:cs typeface="Calibri"/>
              <a:sym typeface="Calibri"/>
            </a:endParaRPr>
          </a:p>
          <a:p>
            <a:pPr indent="0" lvl="0" marL="0">
              <a:spcBef>
                <a:spcPts val="0"/>
              </a:spcBef>
              <a:spcAft>
                <a:spcPts val="0"/>
              </a:spcAft>
              <a:buNone/>
            </a:pPr>
            <a:r>
              <a:rPr lang="en-US" sz="3000">
                <a:solidFill>
                  <a:schemeClr val="dk1"/>
                </a:solidFill>
                <a:latin typeface="Calibri"/>
                <a:ea typeface="Calibri"/>
                <a:cs typeface="Calibri"/>
                <a:sym typeface="Calibri"/>
              </a:rPr>
              <a:t>Image Processing</a:t>
            </a:r>
            <a:endParaRPr sz="3000">
              <a:solidFill>
                <a:schemeClr val="dk1"/>
              </a:solidFill>
              <a:latin typeface="Calibri"/>
              <a:ea typeface="Calibri"/>
              <a:cs typeface="Calibri"/>
              <a:sym typeface="Calibri"/>
            </a:endParaRPr>
          </a:p>
          <a:p>
            <a:pPr indent="0" lvl="0" marL="0" rtl="0">
              <a:spcBef>
                <a:spcPts val="0"/>
              </a:spcBef>
              <a:spcAft>
                <a:spcPts val="0"/>
              </a:spcAft>
              <a:buNone/>
            </a:pPr>
            <a:r>
              <a:rPr lang="en-US" sz="3000">
                <a:solidFill>
                  <a:schemeClr val="dk1"/>
                </a:solidFill>
                <a:latin typeface="Calibri"/>
                <a:ea typeface="Calibri"/>
                <a:cs typeface="Calibri"/>
                <a:sym typeface="Calibri"/>
              </a:rPr>
              <a:t>and Machine Learning</a:t>
            </a:r>
            <a:endParaRPr sz="3000">
              <a:latin typeface="Calibri"/>
              <a:ea typeface="Calibri"/>
              <a:cs typeface="Calibri"/>
              <a:sym typeface="Calibri"/>
            </a:endParaRPr>
          </a:p>
        </p:txBody>
      </p:sp>
      <p:pic>
        <p:nvPicPr>
          <p:cNvPr id="73" name="Shape 73"/>
          <p:cNvPicPr preferRelativeResize="0"/>
          <p:nvPr/>
        </p:nvPicPr>
        <p:blipFill>
          <a:blip r:embed="rId3">
            <a:alphaModFix/>
          </a:blip>
          <a:stretch>
            <a:fillRect/>
          </a:stretch>
        </p:blipFill>
        <p:spPr>
          <a:xfrm>
            <a:off x="169519" y="3174150"/>
            <a:ext cx="3996472" cy="2664323"/>
          </a:xfrm>
          <a:prstGeom prst="rect">
            <a:avLst/>
          </a:prstGeom>
          <a:noFill/>
          <a:ln>
            <a:noFill/>
          </a:ln>
        </p:spPr>
      </p:pic>
      <p:sp>
        <p:nvSpPr>
          <p:cNvPr id="74" name="Shape 74"/>
          <p:cNvSpPr/>
          <p:nvPr/>
        </p:nvSpPr>
        <p:spPr>
          <a:xfrm>
            <a:off x="640338" y="3552413"/>
            <a:ext cx="2916600" cy="15963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5" name="Shape 75"/>
          <p:cNvSpPr txBox="1"/>
          <p:nvPr/>
        </p:nvSpPr>
        <p:spPr>
          <a:xfrm>
            <a:off x="4541275" y="1592025"/>
            <a:ext cx="4484400" cy="13599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US" sz="3000">
                <a:solidFill>
                  <a:schemeClr val="dk1"/>
                </a:solidFill>
                <a:latin typeface="Calibri"/>
                <a:ea typeface="Calibri"/>
                <a:cs typeface="Calibri"/>
                <a:sym typeface="Calibri"/>
              </a:rPr>
              <a:t>Close</a:t>
            </a:r>
            <a:r>
              <a:rPr lang="en-US" sz="3000">
                <a:solidFill>
                  <a:schemeClr val="dk1"/>
                </a:solidFill>
                <a:latin typeface="Calibri"/>
                <a:ea typeface="Calibri"/>
                <a:cs typeface="Calibri"/>
                <a:sym typeface="Calibri"/>
              </a:rPr>
              <a:t> Range Positioning: </a:t>
            </a:r>
            <a:endParaRPr sz="3000">
              <a:solidFill>
                <a:schemeClr val="dk1"/>
              </a:solidFill>
              <a:latin typeface="Calibri"/>
              <a:ea typeface="Calibri"/>
              <a:cs typeface="Calibri"/>
              <a:sym typeface="Calibri"/>
            </a:endParaRPr>
          </a:p>
          <a:p>
            <a:pPr indent="0" lvl="0" marL="0">
              <a:spcBef>
                <a:spcPts val="0"/>
              </a:spcBef>
              <a:spcAft>
                <a:spcPts val="0"/>
              </a:spcAft>
              <a:buNone/>
            </a:pPr>
            <a:r>
              <a:rPr lang="en-US" sz="3000">
                <a:solidFill>
                  <a:schemeClr val="dk1"/>
                </a:solidFill>
                <a:latin typeface="Calibri"/>
                <a:ea typeface="Calibri"/>
                <a:cs typeface="Calibri"/>
                <a:sym typeface="Calibri"/>
              </a:rPr>
              <a:t>AprilTag</a:t>
            </a:r>
            <a:endParaRPr sz="3000">
              <a:solidFill>
                <a:schemeClr val="dk1"/>
              </a:solidFill>
              <a:latin typeface="Calibri"/>
              <a:ea typeface="Calibri"/>
              <a:cs typeface="Calibri"/>
              <a:sym typeface="Calibri"/>
            </a:endParaRPr>
          </a:p>
          <a:p>
            <a:pPr indent="0" lvl="0" marL="0" rtl="0">
              <a:spcBef>
                <a:spcPts val="0"/>
              </a:spcBef>
              <a:spcAft>
                <a:spcPts val="0"/>
              </a:spcAft>
              <a:buNone/>
            </a:pPr>
            <a:r>
              <a:rPr lang="en-US" sz="3000">
                <a:solidFill>
                  <a:schemeClr val="dk1"/>
                </a:solidFill>
                <a:latin typeface="Calibri"/>
                <a:ea typeface="Calibri"/>
                <a:cs typeface="Calibri"/>
                <a:sym typeface="Calibri"/>
              </a:rPr>
              <a:t>and Time of Flight Sensors</a:t>
            </a:r>
            <a:endParaRPr sz="3000">
              <a:solidFill>
                <a:schemeClr val="dk1"/>
              </a:solidFill>
              <a:latin typeface="Calibri"/>
              <a:ea typeface="Calibri"/>
              <a:cs typeface="Calibri"/>
              <a:sym typeface="Calibri"/>
            </a:endParaRPr>
          </a:p>
        </p:txBody>
      </p:sp>
      <p:pic>
        <p:nvPicPr>
          <p:cNvPr id="76" name="Shape 76"/>
          <p:cNvPicPr preferRelativeResize="0"/>
          <p:nvPr/>
        </p:nvPicPr>
        <p:blipFill>
          <a:blip r:embed="rId4">
            <a:alphaModFix/>
          </a:blip>
          <a:stretch>
            <a:fillRect/>
          </a:stretch>
        </p:blipFill>
        <p:spPr>
          <a:xfrm>
            <a:off x="4541279" y="3174150"/>
            <a:ext cx="5772150" cy="1895475"/>
          </a:xfrm>
          <a:prstGeom prst="rect">
            <a:avLst/>
          </a:prstGeom>
          <a:noFill/>
          <a:ln>
            <a:noFill/>
          </a:ln>
        </p:spPr>
      </p:pic>
      <p:pic>
        <p:nvPicPr>
          <p:cNvPr id="77" name="Shape 77"/>
          <p:cNvPicPr preferRelativeResize="0"/>
          <p:nvPr/>
        </p:nvPicPr>
        <p:blipFill>
          <a:blip r:embed="rId5">
            <a:alphaModFix/>
          </a:blip>
          <a:stretch>
            <a:fillRect/>
          </a:stretch>
        </p:blipFill>
        <p:spPr>
          <a:xfrm>
            <a:off x="9419450" y="3271349"/>
            <a:ext cx="2363350" cy="1798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Shape 82"/>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sz="3600"/>
              <a:t>   Docking Mechanism</a:t>
            </a:r>
            <a:endParaRPr sz="3600"/>
          </a:p>
        </p:txBody>
      </p:sp>
      <p:pic>
        <p:nvPicPr>
          <p:cNvPr id="83" name="Shape 83"/>
          <p:cNvPicPr preferRelativeResize="0"/>
          <p:nvPr/>
        </p:nvPicPr>
        <p:blipFill rotWithShape="1">
          <a:blip r:embed="rId3">
            <a:alphaModFix/>
          </a:blip>
          <a:srcRect b="0" l="0" r="0" t="0"/>
          <a:stretch/>
        </p:blipFill>
        <p:spPr>
          <a:xfrm>
            <a:off x="174942" y="1614488"/>
            <a:ext cx="3517263" cy="2383154"/>
          </a:xfrm>
          <a:prstGeom prst="rect">
            <a:avLst/>
          </a:prstGeom>
          <a:noFill/>
          <a:ln>
            <a:noFill/>
          </a:ln>
        </p:spPr>
      </p:pic>
      <p:sp>
        <p:nvSpPr>
          <p:cNvPr id="84" name="Shape 84"/>
          <p:cNvSpPr txBox="1"/>
          <p:nvPr/>
        </p:nvSpPr>
        <p:spPr>
          <a:xfrm>
            <a:off x="98741" y="1044179"/>
            <a:ext cx="3517200" cy="6675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2800"/>
              <a:buFont typeface="Calibri"/>
              <a:buNone/>
            </a:pPr>
            <a:r>
              <a:rPr i="0" lang="en-US" sz="3000" u="none" cap="none" strike="noStrike">
                <a:solidFill>
                  <a:srgbClr val="000000"/>
                </a:solidFill>
                <a:latin typeface="Calibri"/>
                <a:ea typeface="Calibri"/>
                <a:cs typeface="Calibri"/>
                <a:sym typeface="Calibri"/>
              </a:rPr>
              <a:t>Mechanical Structure</a:t>
            </a:r>
            <a:endParaRPr sz="3000">
              <a:latin typeface="Calibri"/>
              <a:ea typeface="Calibri"/>
              <a:cs typeface="Calibri"/>
              <a:sym typeface="Calibri"/>
            </a:endParaRPr>
          </a:p>
        </p:txBody>
      </p:sp>
      <p:sp>
        <p:nvSpPr>
          <p:cNvPr id="85" name="Shape 85"/>
          <p:cNvSpPr txBox="1"/>
          <p:nvPr/>
        </p:nvSpPr>
        <p:spPr>
          <a:xfrm>
            <a:off x="4394516" y="1044178"/>
            <a:ext cx="1857300" cy="6675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2800"/>
              <a:buFont typeface="Calibri"/>
              <a:buNone/>
            </a:pPr>
            <a:r>
              <a:rPr i="0" lang="en-US" sz="3000" u="none" cap="none" strike="noStrike">
                <a:solidFill>
                  <a:srgbClr val="000000"/>
                </a:solidFill>
              </a:rPr>
              <a:t> </a:t>
            </a:r>
            <a:r>
              <a:rPr i="0" lang="en-US" sz="3000" u="none" cap="none" strike="noStrike">
                <a:solidFill>
                  <a:srgbClr val="000000"/>
                </a:solidFill>
                <a:latin typeface="Calibri"/>
                <a:ea typeface="Calibri"/>
                <a:cs typeface="Calibri"/>
                <a:sym typeface="Calibri"/>
              </a:rPr>
              <a:t>Physics</a:t>
            </a:r>
            <a:endParaRPr sz="3000">
              <a:latin typeface="Calibri"/>
              <a:ea typeface="Calibri"/>
              <a:cs typeface="Calibri"/>
              <a:sym typeface="Calibri"/>
            </a:endParaRPr>
          </a:p>
        </p:txBody>
      </p:sp>
      <p:pic>
        <p:nvPicPr>
          <p:cNvPr id="86" name="Shape 86"/>
          <p:cNvPicPr preferRelativeResize="0"/>
          <p:nvPr/>
        </p:nvPicPr>
        <p:blipFill rotWithShape="1">
          <a:blip r:embed="rId4">
            <a:alphaModFix/>
          </a:blip>
          <a:srcRect b="54473" l="7864" r="5329" t="0"/>
          <a:stretch/>
        </p:blipFill>
        <p:spPr>
          <a:xfrm>
            <a:off x="4562474" y="1656397"/>
            <a:ext cx="3257552" cy="2383155"/>
          </a:xfrm>
          <a:prstGeom prst="rect">
            <a:avLst/>
          </a:prstGeom>
          <a:noFill/>
          <a:ln>
            <a:noFill/>
          </a:ln>
        </p:spPr>
      </p:pic>
      <p:sp>
        <p:nvSpPr>
          <p:cNvPr id="87" name="Shape 87"/>
          <p:cNvSpPr txBox="1"/>
          <p:nvPr/>
        </p:nvSpPr>
        <p:spPr>
          <a:xfrm>
            <a:off x="4318316" y="3974308"/>
            <a:ext cx="3358800" cy="667500"/>
          </a:xfrm>
          <a:prstGeom prst="rect">
            <a:avLst/>
          </a:prstGeom>
          <a:noFill/>
          <a:ln>
            <a:noFill/>
          </a:ln>
        </p:spPr>
        <p:txBody>
          <a:bodyPr anchorCtr="0" anchor="ctr" bIns="45700" lIns="91425" spcFirstLastPara="1" rIns="91425" wrap="square" tIns="45700">
            <a:noAutofit/>
          </a:bodyPr>
          <a:lstStyle/>
          <a:p>
            <a:pPr indent="0" lvl="0" marL="0" marR="0" rtl="0">
              <a:lnSpc>
                <a:spcPct val="90000"/>
              </a:lnSpc>
              <a:spcBef>
                <a:spcPts val="0"/>
              </a:spcBef>
              <a:spcAft>
                <a:spcPts val="0"/>
              </a:spcAft>
              <a:buClr>
                <a:srgbClr val="000000"/>
              </a:buClr>
              <a:buSzPts val="2800"/>
              <a:buFont typeface="Calibri"/>
              <a:buNone/>
            </a:pPr>
            <a:r>
              <a:rPr i="0" lang="en-US" sz="3000" u="none" cap="none" strike="noStrike">
                <a:solidFill>
                  <a:srgbClr val="000000"/>
                </a:solidFill>
                <a:latin typeface="Calibri"/>
                <a:ea typeface="Calibri"/>
                <a:cs typeface="Calibri"/>
                <a:sym typeface="Calibri"/>
              </a:rPr>
              <a:t>Control Circuit</a:t>
            </a:r>
            <a:endParaRPr sz="3000">
              <a:latin typeface="Calibri"/>
              <a:ea typeface="Calibri"/>
              <a:cs typeface="Calibri"/>
              <a:sym typeface="Calibri"/>
            </a:endParaRPr>
          </a:p>
        </p:txBody>
      </p:sp>
      <p:pic>
        <p:nvPicPr>
          <p:cNvPr id="88" name="Shape 88"/>
          <p:cNvPicPr preferRelativeResize="0"/>
          <p:nvPr/>
        </p:nvPicPr>
        <p:blipFill rotWithShape="1">
          <a:blip r:embed="rId5">
            <a:alphaModFix/>
          </a:blip>
          <a:srcRect b="0" l="0" r="0" t="0"/>
          <a:stretch/>
        </p:blipFill>
        <p:spPr>
          <a:xfrm>
            <a:off x="4444365" y="4538661"/>
            <a:ext cx="6309360" cy="1841500"/>
          </a:xfrm>
          <a:prstGeom prst="rect">
            <a:avLst/>
          </a:prstGeom>
          <a:noFill/>
          <a:ln>
            <a:noFill/>
          </a:ln>
        </p:spPr>
      </p:pic>
      <p:sp>
        <p:nvSpPr>
          <p:cNvPr id="89" name="Shape 8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fld id="{00000000-1234-1234-1234-123412341234}" type="slidenum">
              <a:rPr lang="en-US"/>
              <a:t>‹#›</a:t>
            </a:fld>
            <a:endParaRPr/>
          </a:p>
        </p:txBody>
      </p:sp>
      <p:pic>
        <p:nvPicPr>
          <p:cNvPr id="90" name="Shape 90"/>
          <p:cNvPicPr preferRelativeResize="0"/>
          <p:nvPr/>
        </p:nvPicPr>
        <p:blipFill rotWithShape="1">
          <a:blip r:embed="rId6">
            <a:alphaModFix/>
          </a:blip>
          <a:srcRect b="0" l="15772" r="15772" t="0"/>
          <a:stretch/>
        </p:blipFill>
        <p:spPr>
          <a:xfrm>
            <a:off x="174950" y="4217679"/>
            <a:ext cx="3412575" cy="2004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Shape 95"/>
          <p:cNvSpPr txBox="1"/>
          <p:nvPr>
            <p:ph type="title"/>
          </p:nvPr>
        </p:nvSpPr>
        <p:spPr>
          <a:xfrm>
            <a:off x="0" y="0"/>
            <a:ext cx="7687800" cy="991500"/>
          </a:xfrm>
          <a:prstGeom prst="rect">
            <a:avLst/>
          </a:prstGeom>
          <a:solidFill>
            <a:schemeClr val="dk1"/>
          </a:solidFill>
          <a:ln>
            <a:noFill/>
          </a:ln>
        </p:spPr>
        <p:txBody>
          <a:bodyPr anchorCtr="0" anchor="ctr" bIns="45700" lIns="274300" spcFirstLastPara="1" rIns="91425" wrap="square" tIns="45700">
            <a:noAutofit/>
          </a:bodyPr>
          <a:lstStyle/>
          <a:p>
            <a:pPr indent="0" lvl="0" marL="0" marR="0" rtl="0">
              <a:spcBef>
                <a:spcPts val="0"/>
              </a:spcBef>
              <a:spcAft>
                <a:spcPts val="0"/>
              </a:spcAft>
              <a:buClr>
                <a:srgbClr val="EEB211"/>
              </a:buClr>
              <a:buSzPts val="2400"/>
              <a:buFont typeface="Calibri"/>
              <a:buNone/>
            </a:pPr>
            <a:r>
              <a:rPr lang="en-US" sz="3600"/>
              <a:t> Control System</a:t>
            </a:r>
            <a:endParaRPr sz="3600"/>
          </a:p>
        </p:txBody>
      </p:sp>
      <p:pic>
        <p:nvPicPr>
          <p:cNvPr id="96" name="Shape 96"/>
          <p:cNvPicPr preferRelativeResize="0"/>
          <p:nvPr/>
        </p:nvPicPr>
        <p:blipFill rotWithShape="1">
          <a:blip r:embed="rId3">
            <a:alphaModFix/>
          </a:blip>
          <a:srcRect b="0" l="13492" r="6909" t="0"/>
          <a:stretch/>
        </p:blipFill>
        <p:spPr>
          <a:xfrm>
            <a:off x="439400" y="1143900"/>
            <a:ext cx="4838901" cy="5110302"/>
          </a:xfrm>
          <a:prstGeom prst="rect">
            <a:avLst/>
          </a:prstGeom>
          <a:noFill/>
          <a:ln>
            <a:noFill/>
          </a:ln>
        </p:spPr>
      </p:pic>
      <p:pic>
        <p:nvPicPr>
          <p:cNvPr id="97" name="Shape 97"/>
          <p:cNvPicPr preferRelativeResize="0"/>
          <p:nvPr/>
        </p:nvPicPr>
        <p:blipFill>
          <a:blip r:embed="rId4">
            <a:alphaModFix/>
          </a:blip>
          <a:stretch>
            <a:fillRect/>
          </a:stretch>
        </p:blipFill>
        <p:spPr>
          <a:xfrm>
            <a:off x="5604637" y="4490525"/>
            <a:ext cx="6544100" cy="1817100"/>
          </a:xfrm>
          <a:prstGeom prst="rect">
            <a:avLst/>
          </a:prstGeom>
          <a:noFill/>
          <a:ln>
            <a:noFill/>
          </a:ln>
        </p:spPr>
      </p:pic>
      <p:pic>
        <p:nvPicPr>
          <p:cNvPr id="98" name="Shape 98"/>
          <p:cNvPicPr preferRelativeResize="0"/>
          <p:nvPr/>
        </p:nvPicPr>
        <p:blipFill>
          <a:blip r:embed="rId5">
            <a:alphaModFix/>
          </a:blip>
          <a:stretch>
            <a:fillRect/>
          </a:stretch>
        </p:blipFill>
        <p:spPr>
          <a:xfrm>
            <a:off x="6601587" y="1652812"/>
            <a:ext cx="4550175" cy="1245475"/>
          </a:xfrm>
          <a:prstGeom prst="rect">
            <a:avLst/>
          </a:prstGeom>
          <a:noFill/>
          <a:ln>
            <a:noFill/>
          </a:ln>
        </p:spPr>
      </p:pic>
      <p:pic>
        <p:nvPicPr>
          <p:cNvPr id="99" name="Shape 99"/>
          <p:cNvPicPr preferRelativeResize="0"/>
          <p:nvPr/>
        </p:nvPicPr>
        <p:blipFill>
          <a:blip r:embed="rId6">
            <a:alphaModFix/>
          </a:blip>
          <a:stretch>
            <a:fillRect/>
          </a:stretch>
        </p:blipFill>
        <p:spPr>
          <a:xfrm>
            <a:off x="6810125" y="3353363"/>
            <a:ext cx="3980675" cy="729950"/>
          </a:xfrm>
          <a:prstGeom prst="rect">
            <a:avLst/>
          </a:prstGeom>
          <a:noFill/>
          <a:ln>
            <a:noFill/>
          </a:ln>
        </p:spPr>
      </p:pic>
      <p:sp>
        <p:nvSpPr>
          <p:cNvPr id="100" name="Shape 100"/>
          <p:cNvSpPr txBox="1"/>
          <p:nvPr/>
        </p:nvSpPr>
        <p:spPr>
          <a:xfrm>
            <a:off x="5660225" y="3934650"/>
            <a:ext cx="5283900" cy="729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US" sz="3000">
                <a:latin typeface="Calibri"/>
                <a:ea typeface="Calibri"/>
                <a:cs typeface="Calibri"/>
                <a:sym typeface="Calibri"/>
              </a:rPr>
              <a:t>Cascade LQR Controller</a:t>
            </a:r>
            <a:endParaRPr sz="3000">
              <a:latin typeface="Calibri"/>
              <a:ea typeface="Calibri"/>
              <a:cs typeface="Calibri"/>
              <a:sym typeface="Calibri"/>
            </a:endParaRPr>
          </a:p>
        </p:txBody>
      </p:sp>
      <p:sp>
        <p:nvSpPr>
          <p:cNvPr id="101" name="Shape 10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fld id="{00000000-1234-1234-1234-123412341234}" type="slidenum">
              <a:rPr lang="en-US"/>
              <a:t>‹#›</a:t>
            </a:fld>
            <a:endParaRPr/>
          </a:p>
        </p:txBody>
      </p:sp>
      <p:sp>
        <p:nvSpPr>
          <p:cNvPr id="102" name="Shape 102"/>
          <p:cNvSpPr txBox="1"/>
          <p:nvPr/>
        </p:nvSpPr>
        <p:spPr>
          <a:xfrm>
            <a:off x="5660225" y="1143900"/>
            <a:ext cx="5452200" cy="5250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US" sz="3000">
                <a:solidFill>
                  <a:schemeClr val="dk1"/>
                </a:solidFill>
                <a:latin typeface="Calibri"/>
                <a:ea typeface="Calibri"/>
                <a:cs typeface="Calibri"/>
                <a:sym typeface="Calibri"/>
              </a:rPr>
              <a:t>Matrix Model</a:t>
            </a:r>
            <a:endParaRPr sz="3000">
              <a:latin typeface="Calibri"/>
              <a:ea typeface="Calibri"/>
              <a:cs typeface="Calibri"/>
              <a:sym typeface="Calibri"/>
            </a:endParaRPr>
          </a:p>
        </p:txBody>
      </p:sp>
      <p:sp>
        <p:nvSpPr>
          <p:cNvPr id="103" name="Shape 103"/>
          <p:cNvSpPr txBox="1"/>
          <p:nvPr/>
        </p:nvSpPr>
        <p:spPr>
          <a:xfrm>
            <a:off x="5660225" y="2826500"/>
            <a:ext cx="5452200" cy="5250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US" sz="3000">
                <a:solidFill>
                  <a:schemeClr val="dk1"/>
                </a:solidFill>
                <a:latin typeface="Calibri"/>
                <a:ea typeface="Calibri"/>
                <a:cs typeface="Calibri"/>
                <a:sym typeface="Calibri"/>
              </a:rPr>
              <a:t>The Euler-Newton Equation</a:t>
            </a:r>
            <a:endParaRPr sz="30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Shape 108"/>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rgbClr val="EEB211"/>
              </a:buClr>
              <a:buSzPts val="2400"/>
              <a:buFont typeface="Calibri"/>
              <a:buNone/>
            </a:pPr>
            <a:r>
              <a:rPr lang="en-US" sz="3600"/>
              <a:t>  Communication</a:t>
            </a:r>
            <a:endParaRPr sz="3600"/>
          </a:p>
        </p:txBody>
      </p:sp>
      <p:pic>
        <p:nvPicPr>
          <p:cNvPr id="109" name="Shape 109"/>
          <p:cNvPicPr preferRelativeResize="0"/>
          <p:nvPr/>
        </p:nvPicPr>
        <p:blipFill rotWithShape="1">
          <a:blip r:embed="rId3">
            <a:alphaModFix/>
          </a:blip>
          <a:srcRect b="15399" l="5138" r="3744" t="24136"/>
          <a:stretch/>
        </p:blipFill>
        <p:spPr>
          <a:xfrm>
            <a:off x="1881538" y="1738007"/>
            <a:ext cx="8428924" cy="3719830"/>
          </a:xfrm>
          <a:prstGeom prst="rect">
            <a:avLst/>
          </a:prstGeom>
          <a:noFill/>
          <a:ln>
            <a:noFill/>
          </a:ln>
        </p:spPr>
      </p:pic>
      <p:sp>
        <p:nvSpPr>
          <p:cNvPr id="110" name="Shape 1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Shape 115"/>
          <p:cNvSpPr txBox="1"/>
          <p:nvPr>
            <p:ph type="title"/>
          </p:nvPr>
        </p:nvSpPr>
        <p:spPr>
          <a:xfrm>
            <a:off x="0" y="0"/>
            <a:ext cx="7687800" cy="99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sz="3600"/>
              <a:t>   Swarm</a:t>
            </a:r>
            <a:endParaRPr sz="3600"/>
          </a:p>
        </p:txBody>
      </p:sp>
      <p:pic>
        <p:nvPicPr>
          <p:cNvPr id="116" name="Shape 116"/>
          <p:cNvPicPr preferRelativeResize="0"/>
          <p:nvPr/>
        </p:nvPicPr>
        <p:blipFill rotWithShape="1">
          <a:blip r:embed="rId3">
            <a:alphaModFix/>
          </a:blip>
          <a:srcRect b="0" l="9" r="9" t="0"/>
          <a:stretch/>
        </p:blipFill>
        <p:spPr>
          <a:xfrm>
            <a:off x="555625" y="1984600"/>
            <a:ext cx="3988802" cy="3585626"/>
          </a:xfrm>
          <a:prstGeom prst="rect">
            <a:avLst/>
          </a:prstGeom>
          <a:noFill/>
          <a:ln>
            <a:noFill/>
          </a:ln>
        </p:spPr>
      </p:pic>
      <p:sp>
        <p:nvSpPr>
          <p:cNvPr id="117" name="Shape 117"/>
          <p:cNvSpPr txBox="1"/>
          <p:nvPr/>
        </p:nvSpPr>
        <p:spPr>
          <a:xfrm>
            <a:off x="257400" y="1149350"/>
            <a:ext cx="5451900" cy="525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US" sz="3000">
                <a:latin typeface="Calibri"/>
                <a:ea typeface="Calibri"/>
                <a:cs typeface="Calibri"/>
                <a:sym typeface="Calibri"/>
              </a:rPr>
              <a:t>Flowchart for Swarm Behavior</a:t>
            </a:r>
            <a:endParaRPr sz="3000">
              <a:latin typeface="Calibri"/>
              <a:ea typeface="Calibri"/>
              <a:cs typeface="Calibri"/>
              <a:sym typeface="Calibri"/>
            </a:endParaRPr>
          </a:p>
        </p:txBody>
      </p:sp>
      <p:sp>
        <p:nvSpPr>
          <p:cNvPr id="118" name="Shape 118"/>
          <p:cNvSpPr txBox="1"/>
          <p:nvPr/>
        </p:nvSpPr>
        <p:spPr>
          <a:xfrm>
            <a:off x="5187025" y="1158950"/>
            <a:ext cx="6637800" cy="5058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US" sz="3000">
                <a:latin typeface="Calibri"/>
                <a:ea typeface="Calibri"/>
                <a:cs typeface="Calibri"/>
                <a:sym typeface="Calibri"/>
              </a:rPr>
              <a:t>P</a:t>
            </a:r>
            <a:r>
              <a:rPr lang="en-US" sz="3000">
                <a:latin typeface="Calibri"/>
                <a:ea typeface="Calibri"/>
                <a:cs typeface="Calibri"/>
                <a:sym typeface="Calibri"/>
              </a:rPr>
              <a:t>robabilistic Finite State Machine (PFSM)</a:t>
            </a:r>
            <a:endParaRPr sz="3000">
              <a:latin typeface="Calibri"/>
              <a:ea typeface="Calibri"/>
              <a:cs typeface="Calibri"/>
              <a:sym typeface="Calibri"/>
            </a:endParaRPr>
          </a:p>
        </p:txBody>
      </p:sp>
      <p:sp>
        <p:nvSpPr>
          <p:cNvPr id="119" name="Shape 1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fld id="{00000000-1234-1234-1234-123412341234}" type="slidenum">
              <a:rPr lang="en-US"/>
              <a:t>‹#›</a:t>
            </a:fld>
            <a:endParaRPr/>
          </a:p>
        </p:txBody>
      </p:sp>
      <p:pic>
        <p:nvPicPr>
          <p:cNvPr id="120" name="Shape 120"/>
          <p:cNvPicPr preferRelativeResize="0"/>
          <p:nvPr/>
        </p:nvPicPr>
        <p:blipFill rotWithShape="1">
          <a:blip r:embed="rId4">
            <a:alphaModFix/>
          </a:blip>
          <a:srcRect b="0" l="0" r="10281" t="33897"/>
          <a:stretch/>
        </p:blipFill>
        <p:spPr>
          <a:xfrm>
            <a:off x="5370489" y="3578216"/>
            <a:ext cx="6145336" cy="2533759"/>
          </a:xfrm>
          <a:prstGeom prst="rect">
            <a:avLst/>
          </a:prstGeom>
          <a:noFill/>
          <a:ln>
            <a:noFill/>
          </a:ln>
        </p:spPr>
      </p:pic>
      <p:pic>
        <p:nvPicPr>
          <p:cNvPr id="121" name="Shape 121"/>
          <p:cNvPicPr preferRelativeResize="0"/>
          <p:nvPr/>
        </p:nvPicPr>
        <p:blipFill>
          <a:blip r:embed="rId5">
            <a:alphaModFix/>
          </a:blip>
          <a:stretch>
            <a:fillRect/>
          </a:stretch>
        </p:blipFill>
        <p:spPr>
          <a:xfrm>
            <a:off x="5367650" y="1913850"/>
            <a:ext cx="6145341" cy="147318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Mai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